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40"/>
  </p:notesMasterIdLst>
  <p:sldIdLst>
    <p:sldId id="256" r:id="rId2"/>
    <p:sldId id="259" r:id="rId3"/>
    <p:sldId id="303" r:id="rId4"/>
    <p:sldId id="271" r:id="rId5"/>
    <p:sldId id="274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275" r:id="rId16"/>
    <p:sldId id="260" r:id="rId17"/>
    <p:sldId id="267" r:id="rId18"/>
    <p:sldId id="276" r:id="rId19"/>
    <p:sldId id="277" r:id="rId20"/>
    <p:sldId id="278" r:id="rId21"/>
    <p:sldId id="279" r:id="rId22"/>
    <p:sldId id="281" r:id="rId23"/>
    <p:sldId id="283" r:id="rId24"/>
    <p:sldId id="284" r:id="rId25"/>
    <p:sldId id="288" r:id="rId26"/>
    <p:sldId id="289" r:id="rId27"/>
    <p:sldId id="290" r:id="rId28"/>
    <p:sldId id="291" r:id="rId29"/>
    <p:sldId id="292" r:id="rId30"/>
    <p:sldId id="293" r:id="rId31"/>
    <p:sldId id="270" r:id="rId32"/>
    <p:sldId id="280" r:id="rId33"/>
    <p:sldId id="304" r:id="rId34"/>
    <p:sldId id="305" r:id="rId35"/>
    <p:sldId id="307" r:id="rId36"/>
    <p:sldId id="306" r:id="rId37"/>
    <p:sldId id="272" r:id="rId38"/>
    <p:sldId id="273" r:id="rId39"/>
  </p:sldIdLst>
  <p:sldSz cx="9144000" cy="5143500" type="screen16x9"/>
  <p:notesSz cx="6858000" cy="9144000"/>
  <p:embeddedFontLst>
    <p:embeddedFont>
      <p:font typeface="微软雅黑 Light" panose="020B0502040204020203" pitchFamily="34" charset="-122"/>
      <p:regular r:id="rId41"/>
    </p:embeddedFont>
    <p:embeddedFont>
      <p:font typeface="等线" panose="02010600030101010101" pitchFamily="2" charset="-122"/>
      <p:regular r:id="rId42"/>
      <p:bold r:id="rId43"/>
    </p:embeddedFont>
    <p:embeddedFont>
      <p:font typeface="等线 Light" panose="02010600030101010101" pitchFamily="2" charset="-122"/>
      <p:regular r:id="rId44"/>
    </p:embeddedFont>
    <p:embeddedFont>
      <p:font typeface="微软雅黑" panose="020B0503020204020204" pitchFamily="34" charset="-122"/>
      <p:regular r:id="rId45"/>
      <p:bold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Berlin Sans FB Demi" panose="020E0802020502020306" pitchFamily="34" charset="0"/>
      <p:bold r:id="rId51"/>
    </p:embeddedFont>
    <p:embeddedFont>
      <p:font typeface="Arial Rounded MT Bold" panose="020F0704030504030204" pitchFamily="34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默认节" id="{58299044-6630-4675-B9A4-B7842A4E1D10}">
          <p14:sldIdLst>
            <p14:sldId id="256"/>
          </p14:sldIdLst>
        </p14:section>
        <p14:section name="最终机器人" id="{0A08B08A-AB7D-45F7-B859-A7E92667D38A}">
          <p14:sldIdLst>
            <p14:sldId id="259"/>
            <p14:sldId id="303"/>
          </p14:sldIdLst>
        </p14:section>
        <p14:section name="研发过程" id="{79FA6713-B1F9-44D1-AB6D-253595B36440}">
          <p14:sldIdLst>
            <p14:sldId id="271"/>
            <p14:sldId id="274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275"/>
            <p14:sldId id="260"/>
            <p14:sldId id="267"/>
            <p14:sldId id="276"/>
            <p14:sldId id="277"/>
            <p14:sldId id="278"/>
            <p14:sldId id="279"/>
            <p14:sldId id="281"/>
            <p14:sldId id="283"/>
            <p14:sldId id="284"/>
            <p14:sldId id="288"/>
            <p14:sldId id="289"/>
            <p14:sldId id="290"/>
            <p14:sldId id="291"/>
            <p14:sldId id="292"/>
            <p14:sldId id="293"/>
            <p14:sldId id="270"/>
            <p14:sldId id="280"/>
            <p14:sldId id="304"/>
            <p14:sldId id="305"/>
            <p14:sldId id="307"/>
            <p14:sldId id="306"/>
          </p14:sldIdLst>
        </p14:section>
        <p14:section name="知识学习" id="{A114797C-B4F0-4C5B-A2E4-628BD7C197C6}">
          <p14:sldIdLst>
            <p14:sldId id="272"/>
          </p14:sldIdLst>
        </p14:section>
        <p14:section name="总结" id="{4A03015E-3A39-4D1A-BB41-6453CF8F48A5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F9A295-B8A2-46ED-A97C-819B22E38592}">
  <a:tblStyle styleId="{EBF9A295-B8A2-46ED-A97C-819B22E38592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5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8E3A33-45E4-4838-9ADC-0163C4AC87B9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7D42E50-40D8-4CDF-A284-E1B060079792}">
      <dgm:prSet custT="1"/>
      <dgm:spPr/>
      <dgm:t>
        <a:bodyPr/>
        <a:lstStyle/>
        <a:p>
          <a:pPr rtl="0"/>
          <a:r>
            <a:rPr lang="en-US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STM32 </a:t>
          </a:r>
          <a:r>
            <a:rPr 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与 </a:t>
          </a:r>
          <a:r>
            <a:rPr lang="en-US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Arduino </a:t>
          </a:r>
          <a:r>
            <a:rPr 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的通信</a:t>
          </a:r>
          <a:r>
            <a:rPr lang="en-US" alt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/>
          </a:r>
          <a:br>
            <a:rPr lang="en-US" alt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</a:br>
          <a:r>
            <a:rPr lang="en-US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Communication between STM and Arduino</a:t>
          </a:r>
          <a:endParaRPr lang="zh-CN" sz="1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4091263-30C0-49E9-A340-20E5A8D01DE2}" type="parTrans" cxnId="{9EDBA26F-3604-4246-8C86-F84BD83D1839}">
      <dgm:prSet/>
      <dgm:spPr/>
      <dgm:t>
        <a:bodyPr/>
        <a:lstStyle/>
        <a:p>
          <a:endParaRPr lang="zh-CN" altLang="en-US" sz="20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3D6360E-D6E4-4B31-BBC8-21F35E2809AD}" type="sibTrans" cxnId="{9EDBA26F-3604-4246-8C86-F84BD83D1839}">
      <dgm:prSet/>
      <dgm:spPr/>
      <dgm:t>
        <a:bodyPr/>
        <a:lstStyle/>
        <a:p>
          <a:endParaRPr lang="zh-CN" altLang="en-US" sz="20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865CC04-D655-4A0B-B8DD-8400F2751675}">
      <dgm:prSet custT="1"/>
      <dgm:spPr/>
      <dgm:t>
        <a:bodyPr/>
        <a:lstStyle/>
        <a:p>
          <a:pPr rtl="0"/>
          <a:r>
            <a:rPr 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代码的非语法部分检查、格式化及逻辑优化</a:t>
          </a:r>
          <a:r>
            <a:rPr lang="en-US" alt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/>
          </a:r>
          <a:br>
            <a:rPr lang="en-US" alt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</a:br>
          <a:r>
            <a:rPr lang="en-US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Check and format the code</a:t>
          </a:r>
          <a:endParaRPr lang="zh-CN" sz="1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6AFEAA9-B7A9-458C-9A69-EB97F0309BE9}" type="parTrans" cxnId="{CB05F296-968D-4C65-82E4-25D17C01E6D1}">
      <dgm:prSet/>
      <dgm:spPr/>
      <dgm:t>
        <a:bodyPr/>
        <a:lstStyle/>
        <a:p>
          <a:endParaRPr lang="zh-CN" altLang="en-US" sz="20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9D452B0-6782-4385-9A03-84F31C56028E}" type="sibTrans" cxnId="{CB05F296-968D-4C65-82E4-25D17C01E6D1}">
      <dgm:prSet/>
      <dgm:spPr/>
      <dgm:t>
        <a:bodyPr/>
        <a:lstStyle/>
        <a:p>
          <a:endParaRPr lang="zh-CN" altLang="en-US" sz="20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14A711E-F2BC-4CD1-B9F0-4128EABEF4DE}">
      <dgm:prSet custT="1"/>
      <dgm:spPr/>
      <dgm:t>
        <a:bodyPr/>
        <a:lstStyle/>
        <a:p>
          <a:pPr rtl="0"/>
          <a:r>
            <a:rPr 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自动取障碍块块部分的编写</a:t>
          </a:r>
          <a:r>
            <a:rPr lang="en-US" alt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/>
          </a:r>
          <a:br>
            <a:rPr lang="en-US" alt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</a:br>
          <a:r>
            <a:rPr lang="en-US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Code the solution of automatically picking</a:t>
          </a:r>
          <a:endParaRPr lang="zh-CN" sz="1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3A6CAF8-E8BF-4308-B215-965B38AE7B36}" type="parTrans" cxnId="{1FCD0409-F9CB-4E91-9909-93756DCCE4DF}">
      <dgm:prSet/>
      <dgm:spPr/>
      <dgm:t>
        <a:bodyPr/>
        <a:lstStyle/>
        <a:p>
          <a:endParaRPr lang="zh-CN" altLang="en-US" sz="20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F76D519-4934-4035-88F2-1F8A5ABFAA6B}" type="sibTrans" cxnId="{1FCD0409-F9CB-4E91-9909-93756DCCE4DF}">
      <dgm:prSet/>
      <dgm:spPr/>
      <dgm:t>
        <a:bodyPr/>
        <a:lstStyle/>
        <a:p>
          <a:endParaRPr lang="zh-CN" altLang="en-US" sz="20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FC23D61-6690-4AE3-A566-65A33DE1B595}" type="pres">
      <dgm:prSet presAssocID="{4E8E3A33-45E4-4838-9ADC-0163C4AC87B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242DC46-DC12-4EF8-AF83-FA30A78034C3}" type="pres">
      <dgm:prSet presAssocID="{87D42E50-40D8-4CDF-A284-E1B06007979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F2D8BB-1E74-4168-B05F-8BDB8D362EE0}" type="pres">
      <dgm:prSet presAssocID="{73D6360E-D6E4-4B31-BBC8-21F35E2809AD}" presName="spacer" presStyleCnt="0"/>
      <dgm:spPr/>
    </dgm:pt>
    <dgm:pt modelId="{ABA294AC-4F16-4710-B6FF-433A3A68FE2D}" type="pres">
      <dgm:prSet presAssocID="{4865CC04-D655-4A0B-B8DD-8400F275167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240D24-724C-4D3B-B687-F199CF156AAE}" type="pres">
      <dgm:prSet presAssocID="{19D452B0-6782-4385-9A03-84F31C56028E}" presName="spacer" presStyleCnt="0"/>
      <dgm:spPr/>
    </dgm:pt>
    <dgm:pt modelId="{1BFCD86E-7B1C-48E1-8F6D-FF19E4344DDA}" type="pres">
      <dgm:prSet presAssocID="{F14A711E-F2BC-4CD1-B9F0-4128EABEF4D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5D5EEC3-9D73-4F3E-BF49-E009566905BA}" type="presOf" srcId="{87D42E50-40D8-4CDF-A284-E1B060079792}" destId="{7242DC46-DC12-4EF8-AF83-FA30A78034C3}" srcOrd="0" destOrd="0" presId="urn:microsoft.com/office/officeart/2005/8/layout/vList2"/>
    <dgm:cxn modelId="{C41598CF-D0D9-47B9-A360-729AD9407A3C}" type="presOf" srcId="{F14A711E-F2BC-4CD1-B9F0-4128EABEF4DE}" destId="{1BFCD86E-7B1C-48E1-8F6D-FF19E4344DDA}" srcOrd="0" destOrd="0" presId="urn:microsoft.com/office/officeart/2005/8/layout/vList2"/>
    <dgm:cxn modelId="{D0FBFE42-3C7A-4C19-9B55-3E6B06427BB5}" type="presOf" srcId="{4E8E3A33-45E4-4838-9ADC-0163C4AC87B9}" destId="{4FC23D61-6690-4AE3-A566-65A33DE1B595}" srcOrd="0" destOrd="0" presId="urn:microsoft.com/office/officeart/2005/8/layout/vList2"/>
    <dgm:cxn modelId="{9EDBA26F-3604-4246-8C86-F84BD83D1839}" srcId="{4E8E3A33-45E4-4838-9ADC-0163C4AC87B9}" destId="{87D42E50-40D8-4CDF-A284-E1B060079792}" srcOrd="0" destOrd="0" parTransId="{A4091263-30C0-49E9-A340-20E5A8D01DE2}" sibTransId="{73D6360E-D6E4-4B31-BBC8-21F35E2809AD}"/>
    <dgm:cxn modelId="{1FCD0409-F9CB-4E91-9909-93756DCCE4DF}" srcId="{4E8E3A33-45E4-4838-9ADC-0163C4AC87B9}" destId="{F14A711E-F2BC-4CD1-B9F0-4128EABEF4DE}" srcOrd="2" destOrd="0" parTransId="{A3A6CAF8-E8BF-4308-B215-965B38AE7B36}" sibTransId="{CF76D519-4934-4035-88F2-1F8A5ABFAA6B}"/>
    <dgm:cxn modelId="{CB05F296-968D-4C65-82E4-25D17C01E6D1}" srcId="{4E8E3A33-45E4-4838-9ADC-0163C4AC87B9}" destId="{4865CC04-D655-4A0B-B8DD-8400F2751675}" srcOrd="1" destOrd="0" parTransId="{F6AFEAA9-B7A9-458C-9A69-EB97F0309BE9}" sibTransId="{19D452B0-6782-4385-9A03-84F31C56028E}"/>
    <dgm:cxn modelId="{B13A7DB7-0786-41B3-ADA5-1C4994E2FCBD}" type="presOf" srcId="{4865CC04-D655-4A0B-B8DD-8400F2751675}" destId="{ABA294AC-4F16-4710-B6FF-433A3A68FE2D}" srcOrd="0" destOrd="0" presId="urn:microsoft.com/office/officeart/2005/8/layout/vList2"/>
    <dgm:cxn modelId="{06616B70-A32D-4DCC-8038-846BCA028993}" type="presParOf" srcId="{4FC23D61-6690-4AE3-A566-65A33DE1B595}" destId="{7242DC46-DC12-4EF8-AF83-FA30A78034C3}" srcOrd="0" destOrd="0" presId="urn:microsoft.com/office/officeart/2005/8/layout/vList2"/>
    <dgm:cxn modelId="{4E6482E1-1BA5-43DD-A8E4-345F9EFAFF9B}" type="presParOf" srcId="{4FC23D61-6690-4AE3-A566-65A33DE1B595}" destId="{B6F2D8BB-1E74-4168-B05F-8BDB8D362EE0}" srcOrd="1" destOrd="0" presId="urn:microsoft.com/office/officeart/2005/8/layout/vList2"/>
    <dgm:cxn modelId="{98A7D2E0-185A-4E68-81C5-0F3263C15492}" type="presParOf" srcId="{4FC23D61-6690-4AE3-A566-65A33DE1B595}" destId="{ABA294AC-4F16-4710-B6FF-433A3A68FE2D}" srcOrd="2" destOrd="0" presId="urn:microsoft.com/office/officeart/2005/8/layout/vList2"/>
    <dgm:cxn modelId="{057AE355-DAB7-4603-BEA8-6B578D1F0AB1}" type="presParOf" srcId="{4FC23D61-6690-4AE3-A566-65A33DE1B595}" destId="{39240D24-724C-4D3B-B687-F199CF156AAE}" srcOrd="3" destOrd="0" presId="urn:microsoft.com/office/officeart/2005/8/layout/vList2"/>
    <dgm:cxn modelId="{8B22605A-FC99-439D-A8AD-FF28573AE536}" type="presParOf" srcId="{4FC23D61-6690-4AE3-A566-65A33DE1B595}" destId="{1BFCD86E-7B1C-48E1-8F6D-FF19E4344DD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8E3A33-45E4-4838-9ADC-0163C4AC87B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87D42E50-40D8-4CDF-A284-E1B060079792}">
      <dgm:prSet custT="1"/>
      <dgm:spPr/>
      <dgm:t>
        <a:bodyPr/>
        <a:lstStyle/>
        <a:p>
          <a:pPr rtl="0"/>
          <a:r>
            <a:rPr lang="en-US" alt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STM32 PWM</a:t>
          </a:r>
          <a:r>
            <a:rPr lang="zh-CN" altLang="en-US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通信与</a:t>
          </a:r>
          <a:r>
            <a:rPr lang="en-US" alt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GPIO</a:t>
          </a:r>
          <a:r>
            <a:rPr lang="zh-CN" altLang="en-US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通信的硬件配置</a:t>
          </a:r>
          <a:r>
            <a:rPr lang="en-US" alt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/>
          </a:r>
          <a:br>
            <a:rPr lang="en-US" alt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</a:br>
          <a:r>
            <a:rPr lang="en-US" alt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Hardware configuration of PWM&amp;GPIO communication</a:t>
          </a:r>
          <a:endParaRPr lang="zh-CN" sz="1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4091263-30C0-49E9-A340-20E5A8D01DE2}" type="parTrans" cxnId="{9EDBA26F-3604-4246-8C86-F84BD83D1839}">
      <dgm:prSet/>
      <dgm:spPr/>
      <dgm:t>
        <a:bodyPr/>
        <a:lstStyle/>
        <a:p>
          <a:endParaRPr lang="zh-CN" altLang="en-US" sz="20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3D6360E-D6E4-4B31-BBC8-21F35E2809AD}" type="sibTrans" cxnId="{9EDBA26F-3604-4246-8C86-F84BD83D1839}">
      <dgm:prSet/>
      <dgm:spPr/>
      <dgm:t>
        <a:bodyPr/>
        <a:lstStyle/>
        <a:p>
          <a:endParaRPr lang="zh-CN" altLang="en-US" sz="20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865CC04-D655-4A0B-B8DD-8400F2751675}">
      <dgm:prSet custT="1"/>
      <dgm:spPr/>
      <dgm:t>
        <a:bodyPr/>
        <a:lstStyle/>
        <a:p>
          <a:pPr rtl="0"/>
          <a:r>
            <a:rPr lang="zh-CN" altLang="en-US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舵机与电机的底层控制</a:t>
          </a:r>
          <a:r>
            <a:rPr lang="en-US" alt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/>
          </a:r>
          <a:br>
            <a:rPr lang="en-US" alt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</a:br>
          <a:r>
            <a:rPr lang="en-US" alt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Infrastructure development of servos and motors</a:t>
          </a:r>
          <a:endParaRPr lang="zh-CN" sz="1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6AFEAA9-B7A9-458C-9A69-EB97F0309BE9}" type="parTrans" cxnId="{CB05F296-968D-4C65-82E4-25D17C01E6D1}">
      <dgm:prSet/>
      <dgm:spPr/>
      <dgm:t>
        <a:bodyPr/>
        <a:lstStyle/>
        <a:p>
          <a:endParaRPr lang="zh-CN" altLang="en-US" sz="20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9D452B0-6782-4385-9A03-84F31C56028E}" type="sibTrans" cxnId="{CB05F296-968D-4C65-82E4-25D17C01E6D1}">
      <dgm:prSet/>
      <dgm:spPr/>
      <dgm:t>
        <a:bodyPr/>
        <a:lstStyle/>
        <a:p>
          <a:endParaRPr lang="zh-CN" altLang="en-US" sz="20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14A711E-F2BC-4CD1-B9F0-4128EABEF4DE}">
      <dgm:prSet custT="1"/>
      <dgm:spPr/>
      <dgm:t>
        <a:bodyPr/>
        <a:lstStyle/>
        <a:p>
          <a:pPr rtl="0"/>
          <a:r>
            <a:rPr lang="zh-CN" altLang="en-US" sz="1400" smtClean="0">
              <a:latin typeface="等线" panose="02010600030101010101" pitchFamily="2" charset="-122"/>
              <a:ea typeface="等线" panose="02010600030101010101" pitchFamily="2" charset="-122"/>
            </a:rPr>
            <a:t>机械臂等电控的调试</a:t>
          </a:r>
          <a:r>
            <a:rPr lang="en-US" altLang="zh-CN" sz="1400" smtClean="0">
              <a:latin typeface="等线" panose="02010600030101010101" pitchFamily="2" charset="-122"/>
              <a:ea typeface="等线" panose="02010600030101010101" pitchFamily="2" charset="-122"/>
            </a:rPr>
            <a:t/>
          </a:r>
          <a:br>
            <a:rPr lang="en-US" altLang="zh-CN" sz="1400" smtClean="0">
              <a:latin typeface="等线" panose="02010600030101010101" pitchFamily="2" charset="-122"/>
              <a:ea typeface="等线" panose="02010600030101010101" pitchFamily="2" charset="-122"/>
            </a:rPr>
          </a:br>
          <a:r>
            <a:rPr lang="en-US" altLang="zh-CN" sz="1400" smtClean="0">
              <a:latin typeface="等线" panose="02010600030101010101" pitchFamily="2" charset="-122"/>
              <a:ea typeface="等线" panose="02010600030101010101" pitchFamily="2" charset="-122"/>
            </a:rPr>
            <a:t>Debug power equipments e.g. arms</a:t>
          </a:r>
          <a:endParaRPr lang="zh-CN" sz="1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3A6CAF8-E8BF-4308-B215-965B38AE7B36}" type="parTrans" cxnId="{1FCD0409-F9CB-4E91-9909-93756DCCE4DF}">
      <dgm:prSet/>
      <dgm:spPr/>
      <dgm:t>
        <a:bodyPr/>
        <a:lstStyle/>
        <a:p>
          <a:endParaRPr lang="zh-CN" altLang="en-US" sz="20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F76D519-4934-4035-88F2-1F8A5ABFAA6B}" type="sibTrans" cxnId="{1FCD0409-F9CB-4E91-9909-93756DCCE4DF}">
      <dgm:prSet/>
      <dgm:spPr/>
      <dgm:t>
        <a:bodyPr/>
        <a:lstStyle/>
        <a:p>
          <a:endParaRPr lang="zh-CN" altLang="en-US" sz="20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FC23D61-6690-4AE3-A566-65A33DE1B595}" type="pres">
      <dgm:prSet presAssocID="{4E8E3A33-45E4-4838-9ADC-0163C4AC87B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242DC46-DC12-4EF8-AF83-FA30A78034C3}" type="pres">
      <dgm:prSet presAssocID="{87D42E50-40D8-4CDF-A284-E1B060079792}" presName="parentText" presStyleLbl="node1" presStyleIdx="0" presStyleCnt="3" custScaleY="86720" custLinFactY="-16515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F2D8BB-1E74-4168-B05F-8BDB8D362EE0}" type="pres">
      <dgm:prSet presAssocID="{73D6360E-D6E4-4B31-BBC8-21F35E2809AD}" presName="spacer" presStyleCnt="0"/>
      <dgm:spPr/>
      <dgm:t>
        <a:bodyPr/>
        <a:lstStyle/>
        <a:p>
          <a:endParaRPr lang="zh-CN" altLang="en-US"/>
        </a:p>
      </dgm:t>
    </dgm:pt>
    <dgm:pt modelId="{ABA294AC-4F16-4710-B6FF-433A3A68FE2D}" type="pres">
      <dgm:prSet presAssocID="{4865CC04-D655-4A0B-B8DD-8400F2751675}" presName="parentText" presStyleLbl="node1" presStyleIdx="1" presStyleCnt="3" custScaleY="77045" custLinFactY="-5311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240D24-724C-4D3B-B687-F199CF156AAE}" type="pres">
      <dgm:prSet presAssocID="{19D452B0-6782-4385-9A03-84F31C56028E}" presName="spacer" presStyleCnt="0"/>
      <dgm:spPr/>
      <dgm:t>
        <a:bodyPr/>
        <a:lstStyle/>
        <a:p>
          <a:endParaRPr lang="zh-CN" altLang="en-US"/>
        </a:p>
      </dgm:t>
    </dgm:pt>
    <dgm:pt modelId="{1BFCD86E-7B1C-48E1-8F6D-FF19E4344DDA}" type="pres">
      <dgm:prSet presAssocID="{F14A711E-F2BC-4CD1-B9F0-4128EABEF4DE}" presName="parentText" presStyleLbl="node1" presStyleIdx="2" presStyleCnt="3" custScaleY="71709" custLinFactY="-18689" custLinFactNeighborX="11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5D5EEC3-9D73-4F3E-BF49-E009566905BA}" type="presOf" srcId="{87D42E50-40D8-4CDF-A284-E1B060079792}" destId="{7242DC46-DC12-4EF8-AF83-FA30A78034C3}" srcOrd="0" destOrd="0" presId="urn:microsoft.com/office/officeart/2005/8/layout/vList2"/>
    <dgm:cxn modelId="{C41598CF-D0D9-47B9-A360-729AD9407A3C}" type="presOf" srcId="{F14A711E-F2BC-4CD1-B9F0-4128EABEF4DE}" destId="{1BFCD86E-7B1C-48E1-8F6D-FF19E4344DDA}" srcOrd="0" destOrd="0" presId="urn:microsoft.com/office/officeart/2005/8/layout/vList2"/>
    <dgm:cxn modelId="{D0FBFE42-3C7A-4C19-9B55-3E6B06427BB5}" type="presOf" srcId="{4E8E3A33-45E4-4838-9ADC-0163C4AC87B9}" destId="{4FC23D61-6690-4AE3-A566-65A33DE1B595}" srcOrd="0" destOrd="0" presId="urn:microsoft.com/office/officeart/2005/8/layout/vList2"/>
    <dgm:cxn modelId="{9EDBA26F-3604-4246-8C86-F84BD83D1839}" srcId="{4E8E3A33-45E4-4838-9ADC-0163C4AC87B9}" destId="{87D42E50-40D8-4CDF-A284-E1B060079792}" srcOrd="0" destOrd="0" parTransId="{A4091263-30C0-49E9-A340-20E5A8D01DE2}" sibTransId="{73D6360E-D6E4-4B31-BBC8-21F35E2809AD}"/>
    <dgm:cxn modelId="{1FCD0409-F9CB-4E91-9909-93756DCCE4DF}" srcId="{4E8E3A33-45E4-4838-9ADC-0163C4AC87B9}" destId="{F14A711E-F2BC-4CD1-B9F0-4128EABEF4DE}" srcOrd="2" destOrd="0" parTransId="{A3A6CAF8-E8BF-4308-B215-965B38AE7B36}" sibTransId="{CF76D519-4934-4035-88F2-1F8A5ABFAA6B}"/>
    <dgm:cxn modelId="{CB05F296-968D-4C65-82E4-25D17C01E6D1}" srcId="{4E8E3A33-45E4-4838-9ADC-0163C4AC87B9}" destId="{4865CC04-D655-4A0B-B8DD-8400F2751675}" srcOrd="1" destOrd="0" parTransId="{F6AFEAA9-B7A9-458C-9A69-EB97F0309BE9}" sibTransId="{19D452B0-6782-4385-9A03-84F31C56028E}"/>
    <dgm:cxn modelId="{B13A7DB7-0786-41B3-ADA5-1C4994E2FCBD}" type="presOf" srcId="{4865CC04-D655-4A0B-B8DD-8400F2751675}" destId="{ABA294AC-4F16-4710-B6FF-433A3A68FE2D}" srcOrd="0" destOrd="0" presId="urn:microsoft.com/office/officeart/2005/8/layout/vList2"/>
    <dgm:cxn modelId="{06616B70-A32D-4DCC-8038-846BCA028993}" type="presParOf" srcId="{4FC23D61-6690-4AE3-A566-65A33DE1B595}" destId="{7242DC46-DC12-4EF8-AF83-FA30A78034C3}" srcOrd="0" destOrd="0" presId="urn:microsoft.com/office/officeart/2005/8/layout/vList2"/>
    <dgm:cxn modelId="{4E6482E1-1BA5-43DD-A8E4-345F9EFAFF9B}" type="presParOf" srcId="{4FC23D61-6690-4AE3-A566-65A33DE1B595}" destId="{B6F2D8BB-1E74-4168-B05F-8BDB8D362EE0}" srcOrd="1" destOrd="0" presId="urn:microsoft.com/office/officeart/2005/8/layout/vList2"/>
    <dgm:cxn modelId="{98A7D2E0-185A-4E68-81C5-0F3263C15492}" type="presParOf" srcId="{4FC23D61-6690-4AE3-A566-65A33DE1B595}" destId="{ABA294AC-4F16-4710-B6FF-433A3A68FE2D}" srcOrd="2" destOrd="0" presId="urn:microsoft.com/office/officeart/2005/8/layout/vList2"/>
    <dgm:cxn modelId="{057AE355-DAB7-4603-BEA8-6B578D1F0AB1}" type="presParOf" srcId="{4FC23D61-6690-4AE3-A566-65A33DE1B595}" destId="{39240D24-724C-4D3B-B687-F199CF156AAE}" srcOrd="3" destOrd="0" presId="urn:microsoft.com/office/officeart/2005/8/layout/vList2"/>
    <dgm:cxn modelId="{8B22605A-FC99-439D-A8AD-FF28573AE536}" type="presParOf" srcId="{4FC23D61-6690-4AE3-A566-65A33DE1B595}" destId="{1BFCD86E-7B1C-48E1-8F6D-FF19E4344DD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8E3A33-45E4-4838-9ADC-0163C4AC87B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7D42E50-40D8-4CDF-A284-E1B060079792}">
      <dgm:prSet custT="1"/>
      <dgm:spPr/>
      <dgm:t>
        <a:bodyPr/>
        <a:lstStyle/>
        <a:p>
          <a:pPr rtl="0">
            <a:lnSpc>
              <a:spcPts val="1000"/>
            </a:lnSpc>
          </a:pPr>
          <a:r>
            <a:rPr lang="zh-CN" altLang="en-US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全组的电子控制部分</a:t>
          </a:r>
          <a:endParaRPr lang="zh-CN" altLang="zh-CN" sz="1400" b="0" i="0" smtClean="0">
            <a:latin typeface="等线" panose="02010600030101010101" pitchFamily="2" charset="-122"/>
            <a:ea typeface="等线" panose="02010600030101010101" pitchFamily="2" charset="-122"/>
          </a:endParaRPr>
        </a:p>
        <a:p>
          <a:pPr>
            <a:lnSpc>
              <a:spcPts val="1000"/>
            </a:lnSpc>
          </a:pPr>
          <a:r>
            <a:rPr lang="en-US" alt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Circuitry connection</a:t>
          </a:r>
          <a:endParaRPr lang="zh-CN" sz="1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4091263-30C0-49E9-A340-20E5A8D01DE2}" type="parTrans" cxnId="{9EDBA26F-3604-4246-8C86-F84BD83D1839}">
      <dgm:prSet/>
      <dgm:spPr/>
      <dgm:t>
        <a:bodyPr/>
        <a:lstStyle/>
        <a:p>
          <a:endParaRPr lang="zh-CN" altLang="en-US" sz="20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3D6360E-D6E4-4B31-BBC8-21F35E2809AD}" type="sibTrans" cxnId="{9EDBA26F-3604-4246-8C86-F84BD83D1839}">
      <dgm:prSet/>
      <dgm:spPr/>
      <dgm:t>
        <a:bodyPr/>
        <a:lstStyle/>
        <a:p>
          <a:endParaRPr lang="zh-CN" altLang="en-US" sz="20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865CC04-D655-4A0B-B8DD-8400F2751675}">
      <dgm:prSet custT="1"/>
      <dgm:spPr/>
      <dgm:t>
        <a:bodyPr/>
        <a:lstStyle/>
        <a:p>
          <a:pPr rtl="0"/>
          <a:r>
            <a:rPr lang="zh-CN" altLang="en-US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机器人涵道部分的驱动</a:t>
          </a:r>
          <a:r>
            <a:rPr lang="en-US" alt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/>
          </a:r>
          <a:br>
            <a:rPr lang="en-US" alt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</a:br>
          <a:r>
            <a:rPr lang="en-US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Drive the duct</a:t>
          </a:r>
          <a:endParaRPr lang="zh-CN" sz="1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6AFEAA9-B7A9-458C-9A69-EB97F0309BE9}" type="parTrans" cxnId="{CB05F296-968D-4C65-82E4-25D17C01E6D1}">
      <dgm:prSet/>
      <dgm:spPr/>
      <dgm:t>
        <a:bodyPr/>
        <a:lstStyle/>
        <a:p>
          <a:endParaRPr lang="zh-CN" altLang="en-US" sz="20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19D452B0-6782-4385-9A03-84F31C56028E}" type="sibTrans" cxnId="{CB05F296-968D-4C65-82E4-25D17C01E6D1}">
      <dgm:prSet/>
      <dgm:spPr/>
      <dgm:t>
        <a:bodyPr/>
        <a:lstStyle/>
        <a:p>
          <a:endParaRPr lang="zh-CN" altLang="en-US" sz="20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F14A711E-F2BC-4CD1-B9F0-4128EABEF4DE}">
      <dgm:prSet custT="1"/>
      <dgm:spPr/>
      <dgm:t>
        <a:bodyPr/>
        <a:lstStyle/>
        <a:p>
          <a:pPr rtl="0"/>
          <a:r>
            <a:rPr lang="en-US" alt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STM32 PWM</a:t>
          </a:r>
          <a:r>
            <a:rPr lang="zh-CN" altLang="en-US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通信的程序配置</a:t>
          </a:r>
          <a:r>
            <a:rPr lang="en-US" alt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/>
          </a:r>
          <a:br>
            <a:rPr lang="en-US" alt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</a:br>
          <a:r>
            <a:rPr lang="en-US" altLang="zh-CN" sz="1400" b="0" i="0" smtClean="0">
              <a:latin typeface="等线" panose="02010600030101010101" pitchFamily="2" charset="-122"/>
              <a:ea typeface="等线" panose="02010600030101010101" pitchFamily="2" charset="-122"/>
            </a:rPr>
            <a:t>Program the code of PWM communication</a:t>
          </a:r>
          <a:endParaRPr lang="zh-CN" sz="14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3A6CAF8-E8BF-4308-B215-965B38AE7B36}" type="parTrans" cxnId="{1FCD0409-F9CB-4E91-9909-93756DCCE4DF}">
      <dgm:prSet/>
      <dgm:spPr/>
      <dgm:t>
        <a:bodyPr/>
        <a:lstStyle/>
        <a:p>
          <a:endParaRPr lang="zh-CN" altLang="en-US" sz="20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F76D519-4934-4035-88F2-1F8A5ABFAA6B}" type="sibTrans" cxnId="{1FCD0409-F9CB-4E91-9909-93756DCCE4DF}">
      <dgm:prSet/>
      <dgm:spPr/>
      <dgm:t>
        <a:bodyPr/>
        <a:lstStyle/>
        <a:p>
          <a:endParaRPr lang="zh-CN" altLang="en-US" sz="20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FC23D61-6690-4AE3-A566-65A33DE1B595}" type="pres">
      <dgm:prSet presAssocID="{4E8E3A33-45E4-4838-9ADC-0163C4AC87B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242DC46-DC12-4EF8-AF83-FA30A78034C3}" type="pres">
      <dgm:prSet presAssocID="{87D42E50-40D8-4CDF-A284-E1B060079792}" presName="parentText" presStyleLbl="node1" presStyleIdx="0" presStyleCnt="3" custScaleY="6500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F2D8BB-1E74-4168-B05F-8BDB8D362EE0}" type="pres">
      <dgm:prSet presAssocID="{73D6360E-D6E4-4B31-BBC8-21F35E2809AD}" presName="spacer" presStyleCnt="0"/>
      <dgm:spPr/>
      <dgm:t>
        <a:bodyPr/>
        <a:lstStyle/>
        <a:p>
          <a:endParaRPr lang="zh-CN" altLang="en-US"/>
        </a:p>
      </dgm:t>
    </dgm:pt>
    <dgm:pt modelId="{ABA294AC-4F16-4710-B6FF-433A3A68FE2D}" type="pres">
      <dgm:prSet presAssocID="{4865CC04-D655-4A0B-B8DD-8400F2751675}" presName="parentText" presStyleLbl="node1" presStyleIdx="1" presStyleCnt="3" custScaleY="55080" custLinFactNeighborY="-8543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240D24-724C-4D3B-B687-F199CF156AAE}" type="pres">
      <dgm:prSet presAssocID="{19D452B0-6782-4385-9A03-84F31C56028E}" presName="spacer" presStyleCnt="0"/>
      <dgm:spPr/>
      <dgm:t>
        <a:bodyPr/>
        <a:lstStyle/>
        <a:p>
          <a:endParaRPr lang="zh-CN" altLang="en-US"/>
        </a:p>
      </dgm:t>
    </dgm:pt>
    <dgm:pt modelId="{1BFCD86E-7B1C-48E1-8F6D-FF19E4344DDA}" type="pres">
      <dgm:prSet presAssocID="{F14A711E-F2BC-4CD1-B9F0-4128EABEF4DE}" presName="parentText" presStyleLbl="node1" presStyleIdx="2" presStyleCnt="3" custLinFactY="-11959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5D5EEC3-9D73-4F3E-BF49-E009566905BA}" type="presOf" srcId="{87D42E50-40D8-4CDF-A284-E1B060079792}" destId="{7242DC46-DC12-4EF8-AF83-FA30A78034C3}" srcOrd="0" destOrd="0" presId="urn:microsoft.com/office/officeart/2005/8/layout/vList2"/>
    <dgm:cxn modelId="{C41598CF-D0D9-47B9-A360-729AD9407A3C}" type="presOf" srcId="{F14A711E-F2BC-4CD1-B9F0-4128EABEF4DE}" destId="{1BFCD86E-7B1C-48E1-8F6D-FF19E4344DDA}" srcOrd="0" destOrd="0" presId="urn:microsoft.com/office/officeart/2005/8/layout/vList2"/>
    <dgm:cxn modelId="{D0FBFE42-3C7A-4C19-9B55-3E6B06427BB5}" type="presOf" srcId="{4E8E3A33-45E4-4838-9ADC-0163C4AC87B9}" destId="{4FC23D61-6690-4AE3-A566-65A33DE1B595}" srcOrd="0" destOrd="0" presId="urn:microsoft.com/office/officeart/2005/8/layout/vList2"/>
    <dgm:cxn modelId="{9EDBA26F-3604-4246-8C86-F84BD83D1839}" srcId="{4E8E3A33-45E4-4838-9ADC-0163C4AC87B9}" destId="{87D42E50-40D8-4CDF-A284-E1B060079792}" srcOrd="0" destOrd="0" parTransId="{A4091263-30C0-49E9-A340-20E5A8D01DE2}" sibTransId="{73D6360E-D6E4-4B31-BBC8-21F35E2809AD}"/>
    <dgm:cxn modelId="{1FCD0409-F9CB-4E91-9909-93756DCCE4DF}" srcId="{4E8E3A33-45E4-4838-9ADC-0163C4AC87B9}" destId="{F14A711E-F2BC-4CD1-B9F0-4128EABEF4DE}" srcOrd="2" destOrd="0" parTransId="{A3A6CAF8-E8BF-4308-B215-965B38AE7B36}" sibTransId="{CF76D519-4934-4035-88F2-1F8A5ABFAA6B}"/>
    <dgm:cxn modelId="{CB05F296-968D-4C65-82E4-25D17C01E6D1}" srcId="{4E8E3A33-45E4-4838-9ADC-0163C4AC87B9}" destId="{4865CC04-D655-4A0B-B8DD-8400F2751675}" srcOrd="1" destOrd="0" parTransId="{F6AFEAA9-B7A9-458C-9A69-EB97F0309BE9}" sibTransId="{19D452B0-6782-4385-9A03-84F31C56028E}"/>
    <dgm:cxn modelId="{B13A7DB7-0786-41B3-ADA5-1C4994E2FCBD}" type="presOf" srcId="{4865CC04-D655-4A0B-B8DD-8400F2751675}" destId="{ABA294AC-4F16-4710-B6FF-433A3A68FE2D}" srcOrd="0" destOrd="0" presId="urn:microsoft.com/office/officeart/2005/8/layout/vList2"/>
    <dgm:cxn modelId="{06616B70-A32D-4DCC-8038-846BCA028993}" type="presParOf" srcId="{4FC23D61-6690-4AE3-A566-65A33DE1B595}" destId="{7242DC46-DC12-4EF8-AF83-FA30A78034C3}" srcOrd="0" destOrd="0" presId="urn:microsoft.com/office/officeart/2005/8/layout/vList2"/>
    <dgm:cxn modelId="{4E6482E1-1BA5-43DD-A8E4-345F9EFAFF9B}" type="presParOf" srcId="{4FC23D61-6690-4AE3-A566-65A33DE1B595}" destId="{B6F2D8BB-1E74-4168-B05F-8BDB8D362EE0}" srcOrd="1" destOrd="0" presId="urn:microsoft.com/office/officeart/2005/8/layout/vList2"/>
    <dgm:cxn modelId="{98A7D2E0-185A-4E68-81C5-0F3263C15492}" type="presParOf" srcId="{4FC23D61-6690-4AE3-A566-65A33DE1B595}" destId="{ABA294AC-4F16-4710-B6FF-433A3A68FE2D}" srcOrd="2" destOrd="0" presId="urn:microsoft.com/office/officeart/2005/8/layout/vList2"/>
    <dgm:cxn modelId="{057AE355-DAB7-4603-BEA8-6B578D1F0AB1}" type="presParOf" srcId="{4FC23D61-6690-4AE3-A566-65A33DE1B595}" destId="{39240D24-724C-4D3B-B687-F199CF156AAE}" srcOrd="3" destOrd="0" presId="urn:microsoft.com/office/officeart/2005/8/layout/vList2"/>
    <dgm:cxn modelId="{8B22605A-FC99-439D-A8AD-FF28573AE536}" type="presParOf" srcId="{4FC23D61-6690-4AE3-A566-65A33DE1B595}" destId="{1BFCD86E-7B1C-48E1-8F6D-FF19E4344DD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203D30-2BA7-46FA-82B6-59866BB7CB50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077C385-37BB-4A73-9D84-ED22CC05E66C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主程序</a:t>
          </a:r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CAD0F48-9AE3-4279-9189-7B659842F24D}" type="parTrans" cxnId="{BEEF54C8-E4C3-4498-84A0-63BCDD37881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6D0C2A-08F1-4030-ADA9-FF1BAF7AACEC}" type="sibTrans" cxnId="{BEEF54C8-E4C3-4498-84A0-63BCDD37881D}">
      <dgm:prSet/>
      <dgm:spPr/>
      <dgm:t>
        <a:bodyPr/>
        <a:lstStyle/>
        <a:p>
          <a:r>
            <a: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rPr>
            <a:t>Total Program</a:t>
          </a:r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86C192-B2F8-4014-955E-94F755A0145E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底盘程序</a:t>
          </a:r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1E0550-265B-4B19-9D76-8AC73C1552B9}" type="parTrans" cxnId="{C7F873D6-1AF1-4CF3-9DBA-F073C79291E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28B80A-7D86-4C52-9658-911F79F10C0D}" type="sibTrans" cxnId="{C7F873D6-1AF1-4CF3-9DBA-F073C79291EC}">
      <dgm:prSet/>
      <dgm:spPr/>
      <dgm:t>
        <a:bodyPr/>
        <a:lstStyle/>
        <a:p>
          <a:r>
            <a: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rPr>
            <a:t>Chassis.c</a:t>
          </a:r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5A5ADD-A314-4B52-9203-5FF8C0A67444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云台程序</a:t>
          </a:r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7A4315-ED79-4B76-815E-9CE122B54C28}" type="parTrans" cxnId="{41847AC4-3711-4AC0-A38A-90CFFBE523E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CC2C516-0BB5-418B-9F96-B54829CE10F8}" type="sibTrans" cxnId="{41847AC4-3711-4AC0-A38A-90CFFBE523EA}">
      <dgm:prSet/>
      <dgm:spPr/>
      <dgm:t>
        <a:bodyPr/>
        <a:lstStyle/>
        <a:p>
          <a:r>
            <a: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rPr>
            <a:t>Gimbal.c</a:t>
          </a:r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A93028-FEC7-450E-8DB8-BF7C074C3513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错误检测程序</a:t>
          </a:r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7637AA5-37C9-4E4B-8241-2C5CCF74E43C}" type="parTrans" cxnId="{2062ECE1-B791-47DE-B8BB-E209F4D2CAB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00DDCC-8557-4971-8C30-10888929BECE}" type="sibTrans" cxnId="{2062ECE1-B791-47DE-B8BB-E209F4D2CAB6}">
      <dgm:prSet/>
      <dgm:spPr/>
      <dgm:t>
        <a:bodyPr/>
        <a:lstStyle/>
        <a:p>
          <a:r>
            <a: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rPr>
            <a:t>Error.c</a:t>
          </a:r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3A35F86-EF0B-430E-BEF0-D35B2D49F34B}">
      <dgm:prSet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云台移动线程</a:t>
          </a:r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EFE1AC5-4DA8-4AD7-8DC6-A4BAF5505E2D}" type="parTrans" cxnId="{E700DA5C-155E-445D-A611-7D14E23AC674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6E612D6-65E3-4C58-8112-71B1A3CB61BA}" type="sibTrans" cxnId="{E700DA5C-155E-445D-A611-7D14E23AC674}">
      <dgm:prSet/>
      <dgm:spPr/>
      <dgm:t>
        <a:bodyPr/>
        <a:lstStyle/>
        <a:p>
          <a:r>
            <a: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rPr>
            <a:t>Gimbal_task()</a:t>
          </a:r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E834D5-84EE-48C0-9552-8542F93BACC9}">
      <dgm:prSet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射击线程</a:t>
          </a:r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D81177-3E4D-4DCB-9202-703F72FE490F}" type="parTrans" cxnId="{9AA60F94-288E-478C-A315-EB5A50AA2DE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B05BD5-04DC-47BF-B977-EB473B34B919}" type="sibTrans" cxnId="{9AA60F94-288E-478C-A315-EB5A50AA2DEF}">
      <dgm:prSet/>
      <dgm:spPr/>
      <dgm:t>
        <a:bodyPr/>
        <a:lstStyle/>
        <a:p>
          <a:r>
            <a: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rPr>
            <a:t>Shoot_task()</a:t>
          </a:r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DEA5C4-9031-404E-B88F-1D9AFC5E2926}" type="pres">
      <dgm:prSet presAssocID="{F3203D30-2BA7-46FA-82B6-59866BB7CB5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C0A4F2D-DF4F-45EC-B7C2-057597F509C3}" type="pres">
      <dgm:prSet presAssocID="{A077C385-37BB-4A73-9D84-ED22CC05E66C}" presName="hierRoot1" presStyleCnt="0">
        <dgm:presLayoutVars>
          <dgm:hierBranch val="init"/>
        </dgm:presLayoutVars>
      </dgm:prSet>
      <dgm:spPr/>
    </dgm:pt>
    <dgm:pt modelId="{204417B1-17F0-4A74-825F-9B6CE53778CD}" type="pres">
      <dgm:prSet presAssocID="{A077C385-37BB-4A73-9D84-ED22CC05E66C}" presName="rootComposite1" presStyleCnt="0"/>
      <dgm:spPr/>
    </dgm:pt>
    <dgm:pt modelId="{B2D6D310-ABDE-4019-B313-94B51DEE2117}" type="pres">
      <dgm:prSet presAssocID="{A077C385-37BB-4A73-9D84-ED22CC05E66C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B554F8-1CBD-4E6F-9AB0-8BBB39798C61}" type="pres">
      <dgm:prSet presAssocID="{A077C385-37BB-4A73-9D84-ED22CC05E66C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182F6696-CE6E-4FC0-9450-8DF970C414BB}" type="pres">
      <dgm:prSet presAssocID="{A077C385-37BB-4A73-9D84-ED22CC05E66C}" presName="rootConnector1" presStyleLbl="node1" presStyleIdx="0" presStyleCnt="5"/>
      <dgm:spPr/>
      <dgm:t>
        <a:bodyPr/>
        <a:lstStyle/>
        <a:p>
          <a:endParaRPr lang="zh-CN" altLang="en-US"/>
        </a:p>
      </dgm:t>
    </dgm:pt>
    <dgm:pt modelId="{EE3E7820-6A70-4BE3-8083-355EB3758641}" type="pres">
      <dgm:prSet presAssocID="{A077C385-37BB-4A73-9D84-ED22CC05E66C}" presName="hierChild2" presStyleCnt="0"/>
      <dgm:spPr/>
    </dgm:pt>
    <dgm:pt modelId="{CFCFB858-B66B-4F17-A85C-BE6D2195F919}" type="pres">
      <dgm:prSet presAssocID="{7C1E0550-265B-4B19-9D76-8AC73C1552B9}" presName="Name37" presStyleLbl="parChTrans1D2" presStyleIdx="0" presStyleCnt="3"/>
      <dgm:spPr/>
      <dgm:t>
        <a:bodyPr/>
        <a:lstStyle/>
        <a:p>
          <a:endParaRPr lang="zh-CN" altLang="en-US"/>
        </a:p>
      </dgm:t>
    </dgm:pt>
    <dgm:pt modelId="{D4E20669-2278-4054-ABDC-07B7E19FEB8F}" type="pres">
      <dgm:prSet presAssocID="{C586C192-B2F8-4014-955E-94F755A0145E}" presName="hierRoot2" presStyleCnt="0">
        <dgm:presLayoutVars>
          <dgm:hierBranch val="init"/>
        </dgm:presLayoutVars>
      </dgm:prSet>
      <dgm:spPr/>
    </dgm:pt>
    <dgm:pt modelId="{427DF1BE-35CD-4D75-BABD-57F281DA1F6E}" type="pres">
      <dgm:prSet presAssocID="{C586C192-B2F8-4014-955E-94F755A0145E}" presName="rootComposite" presStyleCnt="0"/>
      <dgm:spPr/>
    </dgm:pt>
    <dgm:pt modelId="{A737A1C2-5788-40C8-BA3A-46981C514279}" type="pres">
      <dgm:prSet presAssocID="{C586C192-B2F8-4014-955E-94F755A0145E}" presName="rootText" presStyleLbl="node1" presStyleIdx="0" presStyleCnt="5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46C0FF6-B3AC-43AF-843F-B2374F46C6B9}" type="pres">
      <dgm:prSet presAssocID="{C586C192-B2F8-4014-955E-94F755A0145E}" presName="titleText2" presStyleLbl="fgAcc1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23E1B531-26CB-4FAD-A239-218A8B2EDFAA}" type="pres">
      <dgm:prSet presAssocID="{C586C192-B2F8-4014-955E-94F755A0145E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E97B80BB-5710-4A30-BD52-60CDA04F4091}" type="pres">
      <dgm:prSet presAssocID="{C586C192-B2F8-4014-955E-94F755A0145E}" presName="hierChild4" presStyleCnt="0"/>
      <dgm:spPr/>
    </dgm:pt>
    <dgm:pt modelId="{3853D739-324B-47E6-8AAC-86D18A3DD942}" type="pres">
      <dgm:prSet presAssocID="{C586C192-B2F8-4014-955E-94F755A0145E}" presName="hierChild5" presStyleCnt="0"/>
      <dgm:spPr/>
    </dgm:pt>
    <dgm:pt modelId="{51327F65-6FA4-45EA-A4D5-EC779B6020E0}" type="pres">
      <dgm:prSet presAssocID="{AE7A4315-ED79-4B76-815E-9CE122B54C28}" presName="Name37" presStyleLbl="parChTrans1D2" presStyleIdx="1" presStyleCnt="3"/>
      <dgm:spPr/>
      <dgm:t>
        <a:bodyPr/>
        <a:lstStyle/>
        <a:p>
          <a:endParaRPr lang="zh-CN" altLang="en-US"/>
        </a:p>
      </dgm:t>
    </dgm:pt>
    <dgm:pt modelId="{81BF710A-C78C-4718-AB6A-41362892B495}" type="pres">
      <dgm:prSet presAssocID="{3E5A5ADD-A314-4B52-9203-5FF8C0A67444}" presName="hierRoot2" presStyleCnt="0">
        <dgm:presLayoutVars>
          <dgm:hierBranch val="init"/>
        </dgm:presLayoutVars>
      </dgm:prSet>
      <dgm:spPr/>
    </dgm:pt>
    <dgm:pt modelId="{20CBD7A2-7E9D-4E24-BD6B-4FE6984A23D4}" type="pres">
      <dgm:prSet presAssocID="{3E5A5ADD-A314-4B52-9203-5FF8C0A67444}" presName="rootComposite" presStyleCnt="0"/>
      <dgm:spPr/>
    </dgm:pt>
    <dgm:pt modelId="{19736393-D9BD-413F-A42B-AF5ACB432A5D}" type="pres">
      <dgm:prSet presAssocID="{3E5A5ADD-A314-4B52-9203-5FF8C0A67444}" presName="rootText" presStyleLbl="node1" presStyleIdx="1" presStyleCnt="5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5E8B37-4DD8-4E63-9160-92CA52383A55}" type="pres">
      <dgm:prSet presAssocID="{3E5A5ADD-A314-4B52-9203-5FF8C0A67444}" presName="titleText2" presStyleLbl="fgAcc1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24E3FDFD-C32A-43BF-A71D-CA96B8A86CD7}" type="pres">
      <dgm:prSet presAssocID="{3E5A5ADD-A314-4B52-9203-5FF8C0A67444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31CBFEB7-6EA5-448D-938F-D521468D9150}" type="pres">
      <dgm:prSet presAssocID="{3E5A5ADD-A314-4B52-9203-5FF8C0A67444}" presName="hierChild4" presStyleCnt="0"/>
      <dgm:spPr/>
    </dgm:pt>
    <dgm:pt modelId="{0F5EBE7A-0C9A-40FA-B61C-1E49DFC7C129}" type="pres">
      <dgm:prSet presAssocID="{1EFE1AC5-4DA8-4AD7-8DC6-A4BAF5505E2D}" presName="Name37" presStyleLbl="parChTrans1D3" presStyleIdx="0" presStyleCnt="2"/>
      <dgm:spPr/>
      <dgm:t>
        <a:bodyPr/>
        <a:lstStyle/>
        <a:p>
          <a:endParaRPr lang="zh-CN" altLang="en-US"/>
        </a:p>
      </dgm:t>
    </dgm:pt>
    <dgm:pt modelId="{327CF74C-5D09-4EB9-8844-D824BAF9176E}" type="pres">
      <dgm:prSet presAssocID="{F3A35F86-EF0B-430E-BEF0-D35B2D49F34B}" presName="hierRoot2" presStyleCnt="0">
        <dgm:presLayoutVars>
          <dgm:hierBranch val="init"/>
        </dgm:presLayoutVars>
      </dgm:prSet>
      <dgm:spPr/>
    </dgm:pt>
    <dgm:pt modelId="{B63E1B2A-7291-4753-AC8B-66F31933C603}" type="pres">
      <dgm:prSet presAssocID="{F3A35F86-EF0B-430E-BEF0-D35B2D49F34B}" presName="rootComposite" presStyleCnt="0"/>
      <dgm:spPr/>
    </dgm:pt>
    <dgm:pt modelId="{17B55E75-E781-4601-B7F1-00D3CEAC123B}" type="pres">
      <dgm:prSet presAssocID="{F3A35F86-EF0B-430E-BEF0-D35B2D49F34B}" presName="rootText" presStyleLbl="node1" presStyleIdx="2" presStyleCnt="5" custScaleX="135929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9C5DB1A-58DA-45C9-ACB4-B5E0B52D6B38}" type="pres">
      <dgm:prSet presAssocID="{F3A35F86-EF0B-430E-BEF0-D35B2D49F34B}" presName="titleText2" presStyleLbl="fgAcc1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E6C66F00-9E8A-4A13-AAD0-EA8A410BE5CA}" type="pres">
      <dgm:prSet presAssocID="{F3A35F86-EF0B-430E-BEF0-D35B2D49F34B}" presName="rootConnector" presStyleLbl="node3" presStyleIdx="0" presStyleCnt="0"/>
      <dgm:spPr/>
      <dgm:t>
        <a:bodyPr/>
        <a:lstStyle/>
        <a:p>
          <a:endParaRPr lang="zh-CN" altLang="en-US"/>
        </a:p>
      </dgm:t>
    </dgm:pt>
    <dgm:pt modelId="{F3D79DD2-2F5A-4AE6-A79F-2C1B31672CEF}" type="pres">
      <dgm:prSet presAssocID="{F3A35F86-EF0B-430E-BEF0-D35B2D49F34B}" presName="hierChild4" presStyleCnt="0"/>
      <dgm:spPr/>
    </dgm:pt>
    <dgm:pt modelId="{4792C7B3-212C-42E5-B940-1EFF99EEDF43}" type="pres">
      <dgm:prSet presAssocID="{F3A35F86-EF0B-430E-BEF0-D35B2D49F34B}" presName="hierChild5" presStyleCnt="0"/>
      <dgm:spPr/>
    </dgm:pt>
    <dgm:pt modelId="{E508FA2B-64B0-4324-AEF3-E8B11DF2A4D1}" type="pres">
      <dgm:prSet presAssocID="{4DD81177-3E4D-4DCB-9202-703F72FE490F}" presName="Name37" presStyleLbl="parChTrans1D3" presStyleIdx="1" presStyleCnt="2"/>
      <dgm:spPr/>
      <dgm:t>
        <a:bodyPr/>
        <a:lstStyle/>
        <a:p>
          <a:endParaRPr lang="zh-CN" altLang="en-US"/>
        </a:p>
      </dgm:t>
    </dgm:pt>
    <dgm:pt modelId="{6600479C-1351-4FB6-8951-A291EACA0AFE}" type="pres">
      <dgm:prSet presAssocID="{1DE834D5-84EE-48C0-9552-8542F93BACC9}" presName="hierRoot2" presStyleCnt="0">
        <dgm:presLayoutVars>
          <dgm:hierBranch val="init"/>
        </dgm:presLayoutVars>
      </dgm:prSet>
      <dgm:spPr/>
    </dgm:pt>
    <dgm:pt modelId="{7A9436EF-BF70-4D6D-9E75-0C8DD250B12E}" type="pres">
      <dgm:prSet presAssocID="{1DE834D5-84EE-48C0-9552-8542F93BACC9}" presName="rootComposite" presStyleCnt="0"/>
      <dgm:spPr/>
    </dgm:pt>
    <dgm:pt modelId="{3E26ACB4-8885-42CC-B95F-0D14840792E9}" type="pres">
      <dgm:prSet presAssocID="{1DE834D5-84EE-48C0-9552-8542F93BACC9}" presName="rootText" presStyleLbl="node1" presStyleIdx="3" presStyleCnt="5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D9ED69-3626-4F0C-82AC-A6D16C8A1D84}" type="pres">
      <dgm:prSet presAssocID="{1DE834D5-84EE-48C0-9552-8542F93BACC9}" presName="titleText2" presStyleLbl="fgAcc1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0AED7314-0E23-4CFB-9A8E-73D1FB3A1BB9}" type="pres">
      <dgm:prSet presAssocID="{1DE834D5-84EE-48C0-9552-8542F93BACC9}" presName="rootConnector" presStyleLbl="node3" presStyleIdx="0" presStyleCnt="0"/>
      <dgm:spPr/>
      <dgm:t>
        <a:bodyPr/>
        <a:lstStyle/>
        <a:p>
          <a:endParaRPr lang="zh-CN" altLang="en-US"/>
        </a:p>
      </dgm:t>
    </dgm:pt>
    <dgm:pt modelId="{9691AA94-31C1-451D-B0F1-A96403E110F4}" type="pres">
      <dgm:prSet presAssocID="{1DE834D5-84EE-48C0-9552-8542F93BACC9}" presName="hierChild4" presStyleCnt="0"/>
      <dgm:spPr/>
    </dgm:pt>
    <dgm:pt modelId="{71A9F9A8-8CFA-4F06-871B-E1FC933914D8}" type="pres">
      <dgm:prSet presAssocID="{1DE834D5-84EE-48C0-9552-8542F93BACC9}" presName="hierChild5" presStyleCnt="0"/>
      <dgm:spPr/>
    </dgm:pt>
    <dgm:pt modelId="{2BC1E17D-506C-4D04-9C7F-827342907606}" type="pres">
      <dgm:prSet presAssocID="{3E5A5ADD-A314-4B52-9203-5FF8C0A67444}" presName="hierChild5" presStyleCnt="0"/>
      <dgm:spPr/>
    </dgm:pt>
    <dgm:pt modelId="{B5E88C0A-FE22-4E1E-A67D-6539F395B249}" type="pres">
      <dgm:prSet presAssocID="{B7637AA5-37C9-4E4B-8241-2C5CCF74E43C}" presName="Name37" presStyleLbl="parChTrans1D2" presStyleIdx="2" presStyleCnt="3"/>
      <dgm:spPr/>
      <dgm:t>
        <a:bodyPr/>
        <a:lstStyle/>
        <a:p>
          <a:endParaRPr lang="zh-CN" altLang="en-US"/>
        </a:p>
      </dgm:t>
    </dgm:pt>
    <dgm:pt modelId="{55D558AA-B760-46B7-AE18-1BAC35BC526B}" type="pres">
      <dgm:prSet presAssocID="{F8A93028-FEC7-450E-8DB8-BF7C074C3513}" presName="hierRoot2" presStyleCnt="0">
        <dgm:presLayoutVars>
          <dgm:hierBranch val="init"/>
        </dgm:presLayoutVars>
      </dgm:prSet>
      <dgm:spPr/>
    </dgm:pt>
    <dgm:pt modelId="{B9F4C707-0BF2-4156-9E22-FBE178D426CB}" type="pres">
      <dgm:prSet presAssocID="{F8A93028-FEC7-450E-8DB8-BF7C074C3513}" presName="rootComposite" presStyleCnt="0"/>
      <dgm:spPr/>
    </dgm:pt>
    <dgm:pt modelId="{5658F87C-9046-467B-938E-FA2A916DBC85}" type="pres">
      <dgm:prSet presAssocID="{F8A93028-FEC7-450E-8DB8-BF7C074C3513}" presName="rootText" presStyleLbl="node1" presStyleIdx="4" presStyleCnt="5" custScaleX="127570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F9A466C-C806-4342-AE1F-EC80C6A3DB48}" type="pres">
      <dgm:prSet presAssocID="{F8A93028-FEC7-450E-8DB8-BF7C074C3513}" presName="titleText2" presStyleLbl="fgAcc1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288242C0-C22D-4143-901F-F95FFD20F034}" type="pres">
      <dgm:prSet presAssocID="{F8A93028-FEC7-450E-8DB8-BF7C074C3513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C1B6D5CC-1E3F-43F9-AFC7-71A165214C51}" type="pres">
      <dgm:prSet presAssocID="{F8A93028-FEC7-450E-8DB8-BF7C074C3513}" presName="hierChild4" presStyleCnt="0"/>
      <dgm:spPr/>
    </dgm:pt>
    <dgm:pt modelId="{DD6CF121-12CA-4D26-BAD5-BAA0578EC057}" type="pres">
      <dgm:prSet presAssocID="{F8A93028-FEC7-450E-8DB8-BF7C074C3513}" presName="hierChild5" presStyleCnt="0"/>
      <dgm:spPr/>
    </dgm:pt>
    <dgm:pt modelId="{FD5C8BC3-E351-4D5B-A3A2-07B9179DBE4A}" type="pres">
      <dgm:prSet presAssocID="{A077C385-37BB-4A73-9D84-ED22CC05E66C}" presName="hierChild3" presStyleCnt="0"/>
      <dgm:spPr/>
    </dgm:pt>
  </dgm:ptLst>
  <dgm:cxnLst>
    <dgm:cxn modelId="{13DD3E30-5CAA-4CD0-9F28-180D8B0DBF99}" type="presOf" srcId="{A077C385-37BB-4A73-9D84-ED22CC05E66C}" destId="{182F6696-CE6E-4FC0-9450-8DF970C414BB}" srcOrd="1" destOrd="0" presId="urn:microsoft.com/office/officeart/2008/layout/NameandTitleOrganizationalChart"/>
    <dgm:cxn modelId="{2A56300E-B1E1-43DD-8511-1E7AE442AAD6}" type="presOf" srcId="{1CC2C516-0BB5-418B-9F96-B54829CE10F8}" destId="{275E8B37-4DD8-4E63-9160-92CA52383A55}" srcOrd="0" destOrd="0" presId="urn:microsoft.com/office/officeart/2008/layout/NameandTitleOrganizationalChart"/>
    <dgm:cxn modelId="{AB84108C-0D0F-4FCC-8CB6-9664E07A9759}" type="presOf" srcId="{3E5A5ADD-A314-4B52-9203-5FF8C0A67444}" destId="{19736393-D9BD-413F-A42B-AF5ACB432A5D}" srcOrd="0" destOrd="0" presId="urn:microsoft.com/office/officeart/2008/layout/NameandTitleOrganizationalChart"/>
    <dgm:cxn modelId="{398AD7E8-A3B8-4FCF-B5E9-A2E131D91247}" type="presOf" srcId="{F3A35F86-EF0B-430E-BEF0-D35B2D49F34B}" destId="{17B55E75-E781-4601-B7F1-00D3CEAC123B}" srcOrd="0" destOrd="0" presId="urn:microsoft.com/office/officeart/2008/layout/NameandTitleOrganizationalChart"/>
    <dgm:cxn modelId="{BEEF54C8-E4C3-4498-84A0-63BCDD37881D}" srcId="{F3203D30-2BA7-46FA-82B6-59866BB7CB50}" destId="{A077C385-37BB-4A73-9D84-ED22CC05E66C}" srcOrd="0" destOrd="0" parTransId="{8CAD0F48-9AE3-4279-9189-7B659842F24D}" sibTransId="{856D0C2A-08F1-4030-ADA9-FF1BAF7AACEC}"/>
    <dgm:cxn modelId="{AF4AE8E4-7343-47BB-BF0C-63EEBF508DC6}" type="presOf" srcId="{7C1E0550-265B-4B19-9D76-8AC73C1552B9}" destId="{CFCFB858-B66B-4F17-A85C-BE6D2195F919}" srcOrd="0" destOrd="0" presId="urn:microsoft.com/office/officeart/2008/layout/NameandTitleOrganizationalChart"/>
    <dgm:cxn modelId="{844FD634-B8F2-4417-BAC7-40473DBBE1E1}" type="presOf" srcId="{1DE834D5-84EE-48C0-9552-8542F93BACC9}" destId="{3E26ACB4-8885-42CC-B95F-0D14840792E9}" srcOrd="0" destOrd="0" presId="urn:microsoft.com/office/officeart/2008/layout/NameandTitleOrganizationalChart"/>
    <dgm:cxn modelId="{EB6E456A-4243-4D97-980A-A2A9C7800719}" type="presOf" srcId="{1DE834D5-84EE-48C0-9552-8542F93BACC9}" destId="{0AED7314-0E23-4CFB-9A8E-73D1FB3A1BB9}" srcOrd="1" destOrd="0" presId="urn:microsoft.com/office/officeart/2008/layout/NameandTitleOrganizationalChart"/>
    <dgm:cxn modelId="{5514F160-43A5-44D2-8E6F-BEA65A562A2F}" type="presOf" srcId="{856D0C2A-08F1-4030-ADA9-FF1BAF7AACEC}" destId="{27B554F8-1CBD-4E6F-9AB0-8BBB39798C61}" srcOrd="0" destOrd="0" presId="urn:microsoft.com/office/officeart/2008/layout/NameandTitleOrganizationalChart"/>
    <dgm:cxn modelId="{9ABD9322-651B-4ACC-91C1-14BEE718D261}" type="presOf" srcId="{A128B80A-7D86-4C52-9658-911F79F10C0D}" destId="{C46C0FF6-B3AC-43AF-843F-B2374F46C6B9}" srcOrd="0" destOrd="0" presId="urn:microsoft.com/office/officeart/2008/layout/NameandTitleOrganizationalChart"/>
    <dgm:cxn modelId="{9AA60F94-288E-478C-A315-EB5A50AA2DEF}" srcId="{3E5A5ADD-A314-4B52-9203-5FF8C0A67444}" destId="{1DE834D5-84EE-48C0-9552-8542F93BACC9}" srcOrd="1" destOrd="0" parTransId="{4DD81177-3E4D-4DCB-9202-703F72FE490F}" sibTransId="{8FB05BD5-04DC-47BF-B977-EB473B34B919}"/>
    <dgm:cxn modelId="{41E07BA4-0268-4B06-9735-CE0EC2A4059D}" type="presOf" srcId="{8FB05BD5-04DC-47BF-B977-EB473B34B919}" destId="{EBD9ED69-3626-4F0C-82AC-A6D16C8A1D84}" srcOrd="0" destOrd="0" presId="urn:microsoft.com/office/officeart/2008/layout/NameandTitleOrganizationalChart"/>
    <dgm:cxn modelId="{E700DA5C-155E-445D-A611-7D14E23AC674}" srcId="{3E5A5ADD-A314-4B52-9203-5FF8C0A67444}" destId="{F3A35F86-EF0B-430E-BEF0-D35B2D49F34B}" srcOrd="0" destOrd="0" parTransId="{1EFE1AC5-4DA8-4AD7-8DC6-A4BAF5505E2D}" sibTransId="{66E612D6-65E3-4C58-8112-71B1A3CB61BA}"/>
    <dgm:cxn modelId="{BD802CEE-4891-47FF-91B9-45954D6A44FE}" type="presOf" srcId="{A077C385-37BB-4A73-9D84-ED22CC05E66C}" destId="{B2D6D310-ABDE-4019-B313-94B51DEE2117}" srcOrd="0" destOrd="0" presId="urn:microsoft.com/office/officeart/2008/layout/NameandTitleOrganizationalChart"/>
    <dgm:cxn modelId="{C2EE862A-D50B-4456-8AB5-51B0D098719B}" type="presOf" srcId="{B7637AA5-37C9-4E4B-8241-2C5CCF74E43C}" destId="{B5E88C0A-FE22-4E1E-A67D-6539F395B249}" srcOrd="0" destOrd="0" presId="urn:microsoft.com/office/officeart/2008/layout/NameandTitleOrganizationalChart"/>
    <dgm:cxn modelId="{449C1458-D27D-435C-8557-1718642B9208}" type="presOf" srcId="{1EFE1AC5-4DA8-4AD7-8DC6-A4BAF5505E2D}" destId="{0F5EBE7A-0C9A-40FA-B61C-1E49DFC7C129}" srcOrd="0" destOrd="0" presId="urn:microsoft.com/office/officeart/2008/layout/NameandTitleOrganizationalChart"/>
    <dgm:cxn modelId="{A66EA429-3E1E-4396-AF51-50F7B937F9B9}" type="presOf" srcId="{F8A93028-FEC7-450E-8DB8-BF7C074C3513}" destId="{288242C0-C22D-4143-901F-F95FFD20F034}" srcOrd="1" destOrd="0" presId="urn:microsoft.com/office/officeart/2008/layout/NameandTitleOrganizationalChart"/>
    <dgm:cxn modelId="{A412044D-8D5F-4D26-9AB5-5E47A6AEB050}" type="presOf" srcId="{F8A93028-FEC7-450E-8DB8-BF7C074C3513}" destId="{5658F87C-9046-467B-938E-FA2A916DBC85}" srcOrd="0" destOrd="0" presId="urn:microsoft.com/office/officeart/2008/layout/NameandTitleOrganizationalChart"/>
    <dgm:cxn modelId="{C7F873D6-1AF1-4CF3-9DBA-F073C79291EC}" srcId="{A077C385-37BB-4A73-9D84-ED22CC05E66C}" destId="{C586C192-B2F8-4014-955E-94F755A0145E}" srcOrd="0" destOrd="0" parTransId="{7C1E0550-265B-4B19-9D76-8AC73C1552B9}" sibTransId="{A128B80A-7D86-4C52-9658-911F79F10C0D}"/>
    <dgm:cxn modelId="{2062ECE1-B791-47DE-B8BB-E209F4D2CAB6}" srcId="{A077C385-37BB-4A73-9D84-ED22CC05E66C}" destId="{F8A93028-FEC7-450E-8DB8-BF7C074C3513}" srcOrd="2" destOrd="0" parTransId="{B7637AA5-37C9-4E4B-8241-2C5CCF74E43C}" sibTransId="{1400DDCC-8557-4971-8C30-10888929BECE}"/>
    <dgm:cxn modelId="{9C69690E-9B5D-4DB0-9684-26EAE1EF6858}" type="presOf" srcId="{AE7A4315-ED79-4B76-815E-9CE122B54C28}" destId="{51327F65-6FA4-45EA-A4D5-EC779B6020E0}" srcOrd="0" destOrd="0" presId="urn:microsoft.com/office/officeart/2008/layout/NameandTitleOrganizationalChart"/>
    <dgm:cxn modelId="{D0AE2992-9266-4EB1-8978-379E5C5C315C}" type="presOf" srcId="{F3A35F86-EF0B-430E-BEF0-D35B2D49F34B}" destId="{E6C66F00-9E8A-4A13-AAD0-EA8A410BE5CA}" srcOrd="1" destOrd="0" presId="urn:microsoft.com/office/officeart/2008/layout/NameandTitleOrganizationalChart"/>
    <dgm:cxn modelId="{41847AC4-3711-4AC0-A38A-90CFFBE523EA}" srcId="{A077C385-37BB-4A73-9D84-ED22CC05E66C}" destId="{3E5A5ADD-A314-4B52-9203-5FF8C0A67444}" srcOrd="1" destOrd="0" parTransId="{AE7A4315-ED79-4B76-815E-9CE122B54C28}" sibTransId="{1CC2C516-0BB5-418B-9F96-B54829CE10F8}"/>
    <dgm:cxn modelId="{938B65D2-9796-4FB3-AC8C-332844F81D9F}" type="presOf" srcId="{F3203D30-2BA7-46FA-82B6-59866BB7CB50}" destId="{EBDEA5C4-9031-404E-B88F-1D9AFC5E2926}" srcOrd="0" destOrd="0" presId="urn:microsoft.com/office/officeart/2008/layout/NameandTitleOrganizationalChart"/>
    <dgm:cxn modelId="{95E8DFE1-DF98-4FFB-B6BA-683015F919C9}" type="presOf" srcId="{C586C192-B2F8-4014-955E-94F755A0145E}" destId="{A737A1C2-5788-40C8-BA3A-46981C514279}" srcOrd="0" destOrd="0" presId="urn:microsoft.com/office/officeart/2008/layout/NameandTitleOrganizationalChart"/>
    <dgm:cxn modelId="{D4620F72-E2B5-4350-A8A8-A93F14A73589}" type="presOf" srcId="{1400DDCC-8557-4971-8C30-10888929BECE}" destId="{7F9A466C-C806-4342-AE1F-EC80C6A3DB48}" srcOrd="0" destOrd="0" presId="urn:microsoft.com/office/officeart/2008/layout/NameandTitleOrganizationalChart"/>
    <dgm:cxn modelId="{9E5B7833-9B58-409E-90E9-CD8C981AB26A}" type="presOf" srcId="{66E612D6-65E3-4C58-8112-71B1A3CB61BA}" destId="{E9C5DB1A-58DA-45C9-ACB4-B5E0B52D6B38}" srcOrd="0" destOrd="0" presId="urn:microsoft.com/office/officeart/2008/layout/NameandTitleOrganizationalChart"/>
    <dgm:cxn modelId="{E229CEDD-609C-47BB-9240-108BC10E043D}" type="presOf" srcId="{C586C192-B2F8-4014-955E-94F755A0145E}" destId="{23E1B531-26CB-4FAD-A239-218A8B2EDFAA}" srcOrd="1" destOrd="0" presId="urn:microsoft.com/office/officeart/2008/layout/NameandTitleOrganizationalChart"/>
    <dgm:cxn modelId="{100204B4-2323-465D-8D17-1D143C3C25F7}" type="presOf" srcId="{3E5A5ADD-A314-4B52-9203-5FF8C0A67444}" destId="{24E3FDFD-C32A-43BF-A71D-CA96B8A86CD7}" srcOrd="1" destOrd="0" presId="urn:microsoft.com/office/officeart/2008/layout/NameandTitleOrganizationalChart"/>
    <dgm:cxn modelId="{0027F416-2034-4483-8419-7F90B787FCEB}" type="presOf" srcId="{4DD81177-3E4D-4DCB-9202-703F72FE490F}" destId="{E508FA2B-64B0-4324-AEF3-E8B11DF2A4D1}" srcOrd="0" destOrd="0" presId="urn:microsoft.com/office/officeart/2008/layout/NameandTitleOrganizationalChart"/>
    <dgm:cxn modelId="{A0AF5948-7B93-4A58-BB49-5CEFB833D4BC}" type="presParOf" srcId="{EBDEA5C4-9031-404E-B88F-1D9AFC5E2926}" destId="{BC0A4F2D-DF4F-45EC-B7C2-057597F509C3}" srcOrd="0" destOrd="0" presId="urn:microsoft.com/office/officeart/2008/layout/NameandTitleOrganizationalChart"/>
    <dgm:cxn modelId="{DCFE3BB0-D2B2-49E3-8829-BFC48E3EE895}" type="presParOf" srcId="{BC0A4F2D-DF4F-45EC-B7C2-057597F509C3}" destId="{204417B1-17F0-4A74-825F-9B6CE53778CD}" srcOrd="0" destOrd="0" presId="urn:microsoft.com/office/officeart/2008/layout/NameandTitleOrganizationalChart"/>
    <dgm:cxn modelId="{A1C6E22E-3D7B-4D62-A83B-529843FC49C6}" type="presParOf" srcId="{204417B1-17F0-4A74-825F-9B6CE53778CD}" destId="{B2D6D310-ABDE-4019-B313-94B51DEE2117}" srcOrd="0" destOrd="0" presId="urn:microsoft.com/office/officeart/2008/layout/NameandTitleOrganizationalChart"/>
    <dgm:cxn modelId="{329B43C0-5097-4717-877C-9CEF65D3CF6C}" type="presParOf" srcId="{204417B1-17F0-4A74-825F-9B6CE53778CD}" destId="{27B554F8-1CBD-4E6F-9AB0-8BBB39798C61}" srcOrd="1" destOrd="0" presId="urn:microsoft.com/office/officeart/2008/layout/NameandTitleOrganizationalChart"/>
    <dgm:cxn modelId="{6F04E91F-3AE4-4485-A48B-7E3B7DDA5CBA}" type="presParOf" srcId="{204417B1-17F0-4A74-825F-9B6CE53778CD}" destId="{182F6696-CE6E-4FC0-9450-8DF970C414BB}" srcOrd="2" destOrd="0" presId="urn:microsoft.com/office/officeart/2008/layout/NameandTitleOrganizationalChart"/>
    <dgm:cxn modelId="{B3A4BE1C-62E5-4BE8-B10E-21C0B735E88A}" type="presParOf" srcId="{BC0A4F2D-DF4F-45EC-B7C2-057597F509C3}" destId="{EE3E7820-6A70-4BE3-8083-355EB3758641}" srcOrd="1" destOrd="0" presId="urn:microsoft.com/office/officeart/2008/layout/NameandTitleOrganizationalChart"/>
    <dgm:cxn modelId="{EF054A97-A2D7-4B3E-9524-63D4819F21BE}" type="presParOf" srcId="{EE3E7820-6A70-4BE3-8083-355EB3758641}" destId="{CFCFB858-B66B-4F17-A85C-BE6D2195F919}" srcOrd="0" destOrd="0" presId="urn:microsoft.com/office/officeart/2008/layout/NameandTitleOrganizationalChart"/>
    <dgm:cxn modelId="{06C58AF8-23D9-47C1-82D4-8814F1AE32C0}" type="presParOf" srcId="{EE3E7820-6A70-4BE3-8083-355EB3758641}" destId="{D4E20669-2278-4054-ABDC-07B7E19FEB8F}" srcOrd="1" destOrd="0" presId="urn:microsoft.com/office/officeart/2008/layout/NameandTitleOrganizationalChart"/>
    <dgm:cxn modelId="{81D62C78-15FB-4833-8170-9B7E4C30A3B7}" type="presParOf" srcId="{D4E20669-2278-4054-ABDC-07B7E19FEB8F}" destId="{427DF1BE-35CD-4D75-BABD-57F281DA1F6E}" srcOrd="0" destOrd="0" presId="urn:microsoft.com/office/officeart/2008/layout/NameandTitleOrganizationalChart"/>
    <dgm:cxn modelId="{A70CB099-043E-47D4-BB91-698A06399248}" type="presParOf" srcId="{427DF1BE-35CD-4D75-BABD-57F281DA1F6E}" destId="{A737A1C2-5788-40C8-BA3A-46981C514279}" srcOrd="0" destOrd="0" presId="urn:microsoft.com/office/officeart/2008/layout/NameandTitleOrganizationalChart"/>
    <dgm:cxn modelId="{FC733984-AA73-4316-B32B-694CB69B898E}" type="presParOf" srcId="{427DF1BE-35CD-4D75-BABD-57F281DA1F6E}" destId="{C46C0FF6-B3AC-43AF-843F-B2374F46C6B9}" srcOrd="1" destOrd="0" presId="urn:microsoft.com/office/officeart/2008/layout/NameandTitleOrganizationalChart"/>
    <dgm:cxn modelId="{4FC74661-06B3-408F-B822-DEB0928F3250}" type="presParOf" srcId="{427DF1BE-35CD-4D75-BABD-57F281DA1F6E}" destId="{23E1B531-26CB-4FAD-A239-218A8B2EDFAA}" srcOrd="2" destOrd="0" presId="urn:microsoft.com/office/officeart/2008/layout/NameandTitleOrganizationalChart"/>
    <dgm:cxn modelId="{EB09FC16-DCA7-4C8E-A3C2-E6AE26DBE770}" type="presParOf" srcId="{D4E20669-2278-4054-ABDC-07B7E19FEB8F}" destId="{E97B80BB-5710-4A30-BD52-60CDA04F4091}" srcOrd="1" destOrd="0" presId="urn:microsoft.com/office/officeart/2008/layout/NameandTitleOrganizationalChart"/>
    <dgm:cxn modelId="{203694B3-9E95-4A64-A01D-BACE894F31B1}" type="presParOf" srcId="{D4E20669-2278-4054-ABDC-07B7E19FEB8F}" destId="{3853D739-324B-47E6-8AAC-86D18A3DD942}" srcOrd="2" destOrd="0" presId="urn:microsoft.com/office/officeart/2008/layout/NameandTitleOrganizationalChart"/>
    <dgm:cxn modelId="{53518D34-A5A4-444B-AECF-46D23BE18315}" type="presParOf" srcId="{EE3E7820-6A70-4BE3-8083-355EB3758641}" destId="{51327F65-6FA4-45EA-A4D5-EC779B6020E0}" srcOrd="2" destOrd="0" presId="urn:microsoft.com/office/officeart/2008/layout/NameandTitleOrganizationalChart"/>
    <dgm:cxn modelId="{FA4B1D96-D455-4318-BE4D-276A03C5662C}" type="presParOf" srcId="{EE3E7820-6A70-4BE3-8083-355EB3758641}" destId="{81BF710A-C78C-4718-AB6A-41362892B495}" srcOrd="3" destOrd="0" presId="urn:microsoft.com/office/officeart/2008/layout/NameandTitleOrganizationalChart"/>
    <dgm:cxn modelId="{5BF5EACA-7C36-4CEA-8C12-FC37F69E7E35}" type="presParOf" srcId="{81BF710A-C78C-4718-AB6A-41362892B495}" destId="{20CBD7A2-7E9D-4E24-BD6B-4FE6984A23D4}" srcOrd="0" destOrd="0" presId="urn:microsoft.com/office/officeart/2008/layout/NameandTitleOrganizationalChart"/>
    <dgm:cxn modelId="{DBC0563B-948A-4E22-AA3E-F932ED73806A}" type="presParOf" srcId="{20CBD7A2-7E9D-4E24-BD6B-4FE6984A23D4}" destId="{19736393-D9BD-413F-A42B-AF5ACB432A5D}" srcOrd="0" destOrd="0" presId="urn:microsoft.com/office/officeart/2008/layout/NameandTitleOrganizationalChart"/>
    <dgm:cxn modelId="{2BEAA459-0884-4E77-B18E-C4B6466E9132}" type="presParOf" srcId="{20CBD7A2-7E9D-4E24-BD6B-4FE6984A23D4}" destId="{275E8B37-4DD8-4E63-9160-92CA52383A55}" srcOrd="1" destOrd="0" presId="urn:microsoft.com/office/officeart/2008/layout/NameandTitleOrganizationalChart"/>
    <dgm:cxn modelId="{1EDA609D-A97E-4E11-8395-335FCCAEDE71}" type="presParOf" srcId="{20CBD7A2-7E9D-4E24-BD6B-4FE6984A23D4}" destId="{24E3FDFD-C32A-43BF-A71D-CA96B8A86CD7}" srcOrd="2" destOrd="0" presId="urn:microsoft.com/office/officeart/2008/layout/NameandTitleOrganizationalChart"/>
    <dgm:cxn modelId="{AEA7A1BD-20EB-49B7-8A66-C17791B32327}" type="presParOf" srcId="{81BF710A-C78C-4718-AB6A-41362892B495}" destId="{31CBFEB7-6EA5-448D-938F-D521468D9150}" srcOrd="1" destOrd="0" presId="urn:microsoft.com/office/officeart/2008/layout/NameandTitleOrganizationalChart"/>
    <dgm:cxn modelId="{F9505651-FB9E-46F9-9868-E7213725B99D}" type="presParOf" srcId="{31CBFEB7-6EA5-448D-938F-D521468D9150}" destId="{0F5EBE7A-0C9A-40FA-B61C-1E49DFC7C129}" srcOrd="0" destOrd="0" presId="urn:microsoft.com/office/officeart/2008/layout/NameandTitleOrganizationalChart"/>
    <dgm:cxn modelId="{DBD03A69-C9F1-4915-B6A3-2CCB3B0EA35C}" type="presParOf" srcId="{31CBFEB7-6EA5-448D-938F-D521468D9150}" destId="{327CF74C-5D09-4EB9-8844-D824BAF9176E}" srcOrd="1" destOrd="0" presId="urn:microsoft.com/office/officeart/2008/layout/NameandTitleOrganizationalChart"/>
    <dgm:cxn modelId="{AC5231EB-64CE-4178-86C5-02318C355710}" type="presParOf" srcId="{327CF74C-5D09-4EB9-8844-D824BAF9176E}" destId="{B63E1B2A-7291-4753-AC8B-66F31933C603}" srcOrd="0" destOrd="0" presId="urn:microsoft.com/office/officeart/2008/layout/NameandTitleOrganizationalChart"/>
    <dgm:cxn modelId="{2ADF6097-9F47-4562-B4A6-04EA070D01DF}" type="presParOf" srcId="{B63E1B2A-7291-4753-AC8B-66F31933C603}" destId="{17B55E75-E781-4601-B7F1-00D3CEAC123B}" srcOrd="0" destOrd="0" presId="urn:microsoft.com/office/officeart/2008/layout/NameandTitleOrganizationalChart"/>
    <dgm:cxn modelId="{60A20B48-A9D4-4777-8561-BC2E7D2EC5DE}" type="presParOf" srcId="{B63E1B2A-7291-4753-AC8B-66F31933C603}" destId="{E9C5DB1A-58DA-45C9-ACB4-B5E0B52D6B38}" srcOrd="1" destOrd="0" presId="urn:microsoft.com/office/officeart/2008/layout/NameandTitleOrganizationalChart"/>
    <dgm:cxn modelId="{B885B75A-20E1-44BA-B917-CB780AAA8E15}" type="presParOf" srcId="{B63E1B2A-7291-4753-AC8B-66F31933C603}" destId="{E6C66F00-9E8A-4A13-AAD0-EA8A410BE5CA}" srcOrd="2" destOrd="0" presId="urn:microsoft.com/office/officeart/2008/layout/NameandTitleOrganizationalChart"/>
    <dgm:cxn modelId="{46224037-D253-4E50-A796-0A0D6D9E8B5C}" type="presParOf" srcId="{327CF74C-5D09-4EB9-8844-D824BAF9176E}" destId="{F3D79DD2-2F5A-4AE6-A79F-2C1B31672CEF}" srcOrd="1" destOrd="0" presId="urn:microsoft.com/office/officeart/2008/layout/NameandTitleOrganizationalChart"/>
    <dgm:cxn modelId="{A630A7C7-7375-49FA-AA6C-4C343962F864}" type="presParOf" srcId="{327CF74C-5D09-4EB9-8844-D824BAF9176E}" destId="{4792C7B3-212C-42E5-B940-1EFF99EEDF43}" srcOrd="2" destOrd="0" presId="urn:microsoft.com/office/officeart/2008/layout/NameandTitleOrganizationalChart"/>
    <dgm:cxn modelId="{1A3821AA-EF51-41A5-B381-56A0A6861D8A}" type="presParOf" srcId="{31CBFEB7-6EA5-448D-938F-D521468D9150}" destId="{E508FA2B-64B0-4324-AEF3-E8B11DF2A4D1}" srcOrd="2" destOrd="0" presId="urn:microsoft.com/office/officeart/2008/layout/NameandTitleOrganizationalChart"/>
    <dgm:cxn modelId="{47A1EC54-5FB1-494E-8928-5BA3F819359D}" type="presParOf" srcId="{31CBFEB7-6EA5-448D-938F-D521468D9150}" destId="{6600479C-1351-4FB6-8951-A291EACA0AFE}" srcOrd="3" destOrd="0" presId="urn:microsoft.com/office/officeart/2008/layout/NameandTitleOrganizationalChart"/>
    <dgm:cxn modelId="{EE555311-9DC6-4E84-A64E-CC4FC0FB2AED}" type="presParOf" srcId="{6600479C-1351-4FB6-8951-A291EACA0AFE}" destId="{7A9436EF-BF70-4D6D-9E75-0C8DD250B12E}" srcOrd="0" destOrd="0" presId="urn:microsoft.com/office/officeart/2008/layout/NameandTitleOrganizationalChart"/>
    <dgm:cxn modelId="{0D82030A-8CEC-4655-9795-0F25881218BB}" type="presParOf" srcId="{7A9436EF-BF70-4D6D-9E75-0C8DD250B12E}" destId="{3E26ACB4-8885-42CC-B95F-0D14840792E9}" srcOrd="0" destOrd="0" presId="urn:microsoft.com/office/officeart/2008/layout/NameandTitleOrganizationalChart"/>
    <dgm:cxn modelId="{AA0F3DB2-2A53-4E22-BB9B-2A66134AEF7E}" type="presParOf" srcId="{7A9436EF-BF70-4D6D-9E75-0C8DD250B12E}" destId="{EBD9ED69-3626-4F0C-82AC-A6D16C8A1D84}" srcOrd="1" destOrd="0" presId="urn:microsoft.com/office/officeart/2008/layout/NameandTitleOrganizationalChart"/>
    <dgm:cxn modelId="{68333651-9CF5-45B9-9D3F-50C311A07D29}" type="presParOf" srcId="{7A9436EF-BF70-4D6D-9E75-0C8DD250B12E}" destId="{0AED7314-0E23-4CFB-9A8E-73D1FB3A1BB9}" srcOrd="2" destOrd="0" presId="urn:microsoft.com/office/officeart/2008/layout/NameandTitleOrganizationalChart"/>
    <dgm:cxn modelId="{6DB3E233-C31F-4C78-8685-BD19D6187259}" type="presParOf" srcId="{6600479C-1351-4FB6-8951-A291EACA0AFE}" destId="{9691AA94-31C1-451D-B0F1-A96403E110F4}" srcOrd="1" destOrd="0" presId="urn:microsoft.com/office/officeart/2008/layout/NameandTitleOrganizationalChart"/>
    <dgm:cxn modelId="{FA17F100-9D3F-4C5E-ACBF-DA75CAE74E91}" type="presParOf" srcId="{6600479C-1351-4FB6-8951-A291EACA0AFE}" destId="{71A9F9A8-8CFA-4F06-871B-E1FC933914D8}" srcOrd="2" destOrd="0" presId="urn:microsoft.com/office/officeart/2008/layout/NameandTitleOrganizationalChart"/>
    <dgm:cxn modelId="{7A04CB33-475E-4229-AD97-A407E850679D}" type="presParOf" srcId="{81BF710A-C78C-4718-AB6A-41362892B495}" destId="{2BC1E17D-506C-4D04-9C7F-827342907606}" srcOrd="2" destOrd="0" presId="urn:microsoft.com/office/officeart/2008/layout/NameandTitleOrganizationalChart"/>
    <dgm:cxn modelId="{EB120426-2541-4CAF-B6E4-06B7D95BCAEE}" type="presParOf" srcId="{EE3E7820-6A70-4BE3-8083-355EB3758641}" destId="{B5E88C0A-FE22-4E1E-A67D-6539F395B249}" srcOrd="4" destOrd="0" presId="urn:microsoft.com/office/officeart/2008/layout/NameandTitleOrganizationalChart"/>
    <dgm:cxn modelId="{15CE7C60-DF99-4D47-AF1C-E07808B1013F}" type="presParOf" srcId="{EE3E7820-6A70-4BE3-8083-355EB3758641}" destId="{55D558AA-B760-46B7-AE18-1BAC35BC526B}" srcOrd="5" destOrd="0" presId="urn:microsoft.com/office/officeart/2008/layout/NameandTitleOrganizationalChart"/>
    <dgm:cxn modelId="{25F004B4-13EC-431B-BEF2-4D7437ACEFE6}" type="presParOf" srcId="{55D558AA-B760-46B7-AE18-1BAC35BC526B}" destId="{B9F4C707-0BF2-4156-9E22-FBE178D426CB}" srcOrd="0" destOrd="0" presId="urn:microsoft.com/office/officeart/2008/layout/NameandTitleOrganizationalChart"/>
    <dgm:cxn modelId="{E1C73040-EA52-4FC7-9A6D-EC2BC2944B22}" type="presParOf" srcId="{B9F4C707-0BF2-4156-9E22-FBE178D426CB}" destId="{5658F87C-9046-467B-938E-FA2A916DBC85}" srcOrd="0" destOrd="0" presId="urn:microsoft.com/office/officeart/2008/layout/NameandTitleOrganizationalChart"/>
    <dgm:cxn modelId="{6E2100AE-5D82-4E3C-8ECD-DC109433FD0C}" type="presParOf" srcId="{B9F4C707-0BF2-4156-9E22-FBE178D426CB}" destId="{7F9A466C-C806-4342-AE1F-EC80C6A3DB48}" srcOrd="1" destOrd="0" presId="urn:microsoft.com/office/officeart/2008/layout/NameandTitleOrganizationalChart"/>
    <dgm:cxn modelId="{70532E59-08F0-46ED-9891-E2B2E045870A}" type="presParOf" srcId="{B9F4C707-0BF2-4156-9E22-FBE178D426CB}" destId="{288242C0-C22D-4143-901F-F95FFD20F034}" srcOrd="2" destOrd="0" presId="urn:microsoft.com/office/officeart/2008/layout/NameandTitleOrganizationalChart"/>
    <dgm:cxn modelId="{31244E5B-E392-4F7F-815C-A54D2CB0042A}" type="presParOf" srcId="{55D558AA-B760-46B7-AE18-1BAC35BC526B}" destId="{C1B6D5CC-1E3F-43F9-AFC7-71A165214C51}" srcOrd="1" destOrd="0" presId="urn:microsoft.com/office/officeart/2008/layout/NameandTitleOrganizationalChart"/>
    <dgm:cxn modelId="{08A9743D-5C38-47E8-9005-B8613F05E11A}" type="presParOf" srcId="{55D558AA-B760-46B7-AE18-1BAC35BC526B}" destId="{DD6CF121-12CA-4D26-BAD5-BAA0578EC057}" srcOrd="2" destOrd="0" presId="urn:microsoft.com/office/officeart/2008/layout/NameandTitleOrganizationalChart"/>
    <dgm:cxn modelId="{29D68850-958D-4A26-A8C9-AE35CD67BC07}" type="presParOf" srcId="{BC0A4F2D-DF4F-45EC-B7C2-057597F509C3}" destId="{FD5C8BC3-E351-4D5B-A3A2-07B9179DBE4A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42DC46-DC12-4EF8-AF83-FA30A78034C3}">
      <dsp:nvSpPr>
        <dsp:cNvPr id="0" name=""/>
        <dsp:cNvSpPr/>
      </dsp:nvSpPr>
      <dsp:spPr>
        <a:xfrm>
          <a:off x="0" y="513"/>
          <a:ext cx="2518105" cy="7790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STM32 </a:t>
          </a:r>
          <a:r>
            <a:rPr 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与 </a:t>
          </a:r>
          <a:r>
            <a:rPr lang="en-US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Arduino </a:t>
          </a:r>
          <a:r>
            <a:rPr 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的通信</a:t>
          </a:r>
          <a:r>
            <a:rPr lang="en-US" alt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/>
          </a:r>
          <a:br>
            <a:rPr lang="en-US" alt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</a:br>
          <a:r>
            <a:rPr lang="en-US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Communication between STM and Arduino</a:t>
          </a:r>
          <a:endParaRPr lang="zh-CN" sz="14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8030" y="38543"/>
        <a:ext cx="2442045" cy="702995"/>
      </dsp:txXfrm>
    </dsp:sp>
    <dsp:sp modelId="{ABA294AC-4F16-4710-B6FF-433A3A68FE2D}">
      <dsp:nvSpPr>
        <dsp:cNvPr id="0" name=""/>
        <dsp:cNvSpPr/>
      </dsp:nvSpPr>
      <dsp:spPr>
        <a:xfrm>
          <a:off x="0" y="792886"/>
          <a:ext cx="2518105" cy="779055"/>
        </a:xfrm>
        <a:prstGeom prst="roundRect">
          <a:avLst/>
        </a:prstGeom>
        <a:solidFill>
          <a:schemeClr val="accent3">
            <a:hueOff val="3319512"/>
            <a:satOff val="-2731"/>
            <a:lumOff val="30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代码的非语法部分检查、格式化及逻辑优化</a:t>
          </a:r>
          <a:r>
            <a:rPr lang="en-US" alt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/>
          </a:r>
          <a:br>
            <a:rPr lang="en-US" alt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</a:br>
          <a:r>
            <a:rPr lang="en-US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Check and format the code</a:t>
          </a:r>
          <a:endParaRPr lang="zh-CN" sz="14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8030" y="830916"/>
        <a:ext cx="2442045" cy="702995"/>
      </dsp:txXfrm>
    </dsp:sp>
    <dsp:sp modelId="{1BFCD86E-7B1C-48E1-8F6D-FF19E4344DDA}">
      <dsp:nvSpPr>
        <dsp:cNvPr id="0" name=""/>
        <dsp:cNvSpPr/>
      </dsp:nvSpPr>
      <dsp:spPr>
        <a:xfrm>
          <a:off x="0" y="1585258"/>
          <a:ext cx="2518105" cy="779055"/>
        </a:xfrm>
        <a:prstGeom prst="roundRect">
          <a:avLst/>
        </a:prstGeom>
        <a:solidFill>
          <a:schemeClr val="accent3">
            <a:hueOff val="6639025"/>
            <a:satOff val="-5461"/>
            <a:lumOff val="6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自动取障碍块块部分的编写</a:t>
          </a:r>
          <a:r>
            <a:rPr lang="en-US" alt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/>
          </a:r>
          <a:br>
            <a:rPr lang="en-US" alt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</a:br>
          <a:r>
            <a:rPr lang="en-US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Code the solution of automatically picking</a:t>
          </a:r>
          <a:endParaRPr lang="zh-CN" sz="14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8030" y="1623288"/>
        <a:ext cx="2442045" cy="702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42DC46-DC12-4EF8-AF83-FA30A78034C3}">
      <dsp:nvSpPr>
        <dsp:cNvPr id="0" name=""/>
        <dsp:cNvSpPr/>
      </dsp:nvSpPr>
      <dsp:spPr>
        <a:xfrm>
          <a:off x="0" y="0"/>
          <a:ext cx="2518105" cy="86040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STM32 PWM</a:t>
          </a:r>
          <a:r>
            <a:rPr lang="zh-CN" altLang="en-US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通信与</a:t>
          </a:r>
          <a:r>
            <a:rPr lang="en-US" alt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GPIO</a:t>
          </a:r>
          <a:r>
            <a:rPr lang="zh-CN" altLang="en-US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通信的硬件配置</a:t>
          </a:r>
          <a:r>
            <a:rPr lang="en-US" alt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/>
          </a:r>
          <a:br>
            <a:rPr lang="en-US" alt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</a:br>
          <a:r>
            <a:rPr lang="en-US" alt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Hardware configuration of PWM&amp;GPIO communication</a:t>
          </a:r>
          <a:endParaRPr lang="zh-CN" sz="14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2001" y="42001"/>
        <a:ext cx="2434103" cy="776399"/>
      </dsp:txXfrm>
    </dsp:sp>
    <dsp:sp modelId="{ABA294AC-4F16-4710-B6FF-433A3A68FE2D}">
      <dsp:nvSpPr>
        <dsp:cNvPr id="0" name=""/>
        <dsp:cNvSpPr/>
      </dsp:nvSpPr>
      <dsp:spPr>
        <a:xfrm>
          <a:off x="0" y="879549"/>
          <a:ext cx="2518105" cy="764409"/>
        </a:xfrm>
        <a:prstGeom prst="roundRect">
          <a:avLst/>
        </a:prstGeom>
        <a:solidFill>
          <a:schemeClr val="accent2">
            <a:hueOff val="1193893"/>
            <a:satOff val="-11392"/>
            <a:lumOff val="-35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舵机与电机的底层控制</a:t>
          </a:r>
          <a:r>
            <a:rPr lang="en-US" alt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/>
          </a:r>
          <a:br>
            <a:rPr lang="en-US" alt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</a:br>
          <a:r>
            <a:rPr lang="en-US" alt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Infrastructure development of servos and motors</a:t>
          </a:r>
          <a:endParaRPr lang="zh-CN" sz="14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7315" y="916864"/>
        <a:ext cx="2443475" cy="689779"/>
      </dsp:txXfrm>
    </dsp:sp>
    <dsp:sp modelId="{1BFCD86E-7B1C-48E1-8F6D-FF19E4344DDA}">
      <dsp:nvSpPr>
        <dsp:cNvPr id="0" name=""/>
        <dsp:cNvSpPr/>
      </dsp:nvSpPr>
      <dsp:spPr>
        <a:xfrm>
          <a:off x="0" y="1663867"/>
          <a:ext cx="2518105" cy="711468"/>
        </a:xfrm>
        <a:prstGeom prst="roundRect">
          <a:avLst/>
        </a:prstGeom>
        <a:solidFill>
          <a:schemeClr val="accent2">
            <a:hueOff val="2387787"/>
            <a:satOff val="-22785"/>
            <a:lumOff val="-7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等线" panose="02010600030101010101" pitchFamily="2" charset="-122"/>
              <a:ea typeface="等线" panose="02010600030101010101" pitchFamily="2" charset="-122"/>
            </a:rPr>
            <a:t>机械臂等电控的调试</a:t>
          </a:r>
          <a:r>
            <a:rPr lang="en-US" altLang="zh-CN" sz="1400" kern="1200" smtClean="0">
              <a:latin typeface="等线" panose="02010600030101010101" pitchFamily="2" charset="-122"/>
              <a:ea typeface="等线" panose="02010600030101010101" pitchFamily="2" charset="-122"/>
            </a:rPr>
            <a:t/>
          </a:r>
          <a:br>
            <a:rPr lang="en-US" altLang="zh-CN" sz="1400" kern="1200" smtClean="0">
              <a:latin typeface="等线" panose="02010600030101010101" pitchFamily="2" charset="-122"/>
              <a:ea typeface="等线" panose="02010600030101010101" pitchFamily="2" charset="-122"/>
            </a:rPr>
          </a:br>
          <a:r>
            <a:rPr lang="en-US" altLang="zh-CN" sz="1400" kern="1200" smtClean="0">
              <a:latin typeface="等线" panose="02010600030101010101" pitchFamily="2" charset="-122"/>
              <a:ea typeface="等线" panose="02010600030101010101" pitchFamily="2" charset="-122"/>
            </a:rPr>
            <a:t>Debug power equipments e.g. arms</a:t>
          </a:r>
          <a:endParaRPr lang="zh-CN" sz="14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34731" y="1698598"/>
        <a:ext cx="2448643" cy="6420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42DC46-DC12-4EF8-AF83-FA30A78034C3}">
      <dsp:nvSpPr>
        <dsp:cNvPr id="0" name=""/>
        <dsp:cNvSpPr/>
      </dsp:nvSpPr>
      <dsp:spPr>
        <a:xfrm>
          <a:off x="0" y="8397"/>
          <a:ext cx="2518105" cy="60848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ts val="1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全组的电子控制部分</a:t>
          </a:r>
          <a:endParaRPr lang="zh-CN" altLang="zh-CN" sz="1400" b="0" i="0" kern="1200" smtClean="0">
            <a:latin typeface="等线" panose="02010600030101010101" pitchFamily="2" charset="-122"/>
            <a:ea typeface="等线" panose="02010600030101010101" pitchFamily="2" charset="-122"/>
          </a:endParaRPr>
        </a:p>
        <a:p>
          <a:pPr lvl="0" algn="l" defTabSz="622300">
            <a:lnSpc>
              <a:spcPts val="1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Circuitry connection</a:t>
          </a:r>
          <a:endParaRPr lang="zh-CN" sz="14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9704" y="38101"/>
        <a:ext cx="2458697" cy="549076"/>
      </dsp:txXfrm>
    </dsp:sp>
    <dsp:sp modelId="{ABA294AC-4F16-4710-B6FF-433A3A68FE2D}">
      <dsp:nvSpPr>
        <dsp:cNvPr id="0" name=""/>
        <dsp:cNvSpPr/>
      </dsp:nvSpPr>
      <dsp:spPr>
        <a:xfrm>
          <a:off x="0" y="637849"/>
          <a:ext cx="2518105" cy="515548"/>
        </a:xfrm>
        <a:prstGeom prst="roundRect">
          <a:avLst/>
        </a:prstGeom>
        <a:solidFill>
          <a:schemeClr val="accent5">
            <a:hueOff val="3359558"/>
            <a:satOff val="945"/>
            <a:lumOff val="-135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机器人涵道部分的驱动</a:t>
          </a:r>
          <a:r>
            <a:rPr lang="en-US" alt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/>
          </a:r>
          <a:br>
            <a:rPr lang="en-US" alt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</a:br>
          <a:r>
            <a:rPr lang="en-US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Drive the duct</a:t>
          </a:r>
          <a:endParaRPr lang="zh-CN" sz="14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25167" y="663016"/>
        <a:ext cx="2467771" cy="465214"/>
      </dsp:txXfrm>
    </dsp:sp>
    <dsp:sp modelId="{1BFCD86E-7B1C-48E1-8F6D-FF19E4344DDA}">
      <dsp:nvSpPr>
        <dsp:cNvPr id="0" name=""/>
        <dsp:cNvSpPr/>
      </dsp:nvSpPr>
      <dsp:spPr>
        <a:xfrm>
          <a:off x="0" y="1164494"/>
          <a:ext cx="2518105" cy="936000"/>
        </a:xfrm>
        <a:prstGeom prst="roundRect">
          <a:avLst/>
        </a:prstGeom>
        <a:solidFill>
          <a:schemeClr val="accent5">
            <a:hueOff val="6719117"/>
            <a:satOff val="1889"/>
            <a:lumOff val="-270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STM32 PWM</a:t>
          </a:r>
          <a:r>
            <a:rPr lang="zh-CN" altLang="en-US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通信的程序配置</a:t>
          </a:r>
          <a:r>
            <a:rPr lang="en-US" alt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/>
          </a:r>
          <a:br>
            <a:rPr lang="en-US" alt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</a:br>
          <a:r>
            <a:rPr lang="en-US" altLang="zh-CN" sz="1400" b="0" i="0" kern="1200" smtClean="0">
              <a:latin typeface="等线" panose="02010600030101010101" pitchFamily="2" charset="-122"/>
              <a:ea typeface="等线" panose="02010600030101010101" pitchFamily="2" charset="-122"/>
            </a:rPr>
            <a:t>Program the code of PWM communication</a:t>
          </a:r>
          <a:endParaRPr lang="zh-CN" sz="1400" kern="120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>
        <a:off x="45692" y="1210186"/>
        <a:ext cx="2426721" cy="8446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88C0A-FE22-4E1E-A67D-6539F395B249}">
      <dsp:nvSpPr>
        <dsp:cNvPr id="0" name=""/>
        <dsp:cNvSpPr/>
      </dsp:nvSpPr>
      <dsp:spPr>
        <a:xfrm>
          <a:off x="2767620" y="963292"/>
          <a:ext cx="1954604" cy="420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485"/>
              </a:lnTo>
              <a:lnTo>
                <a:pt x="1954604" y="250485"/>
              </a:lnTo>
              <a:lnTo>
                <a:pt x="1954604" y="42016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08FA2B-64B0-4324-AEF3-E8B11DF2A4D1}">
      <dsp:nvSpPr>
        <dsp:cNvPr id="0" name=""/>
        <dsp:cNvSpPr/>
      </dsp:nvSpPr>
      <dsp:spPr>
        <a:xfrm>
          <a:off x="2644230" y="2110678"/>
          <a:ext cx="1124282" cy="420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485"/>
              </a:lnTo>
              <a:lnTo>
                <a:pt x="1124282" y="250485"/>
              </a:lnTo>
              <a:lnTo>
                <a:pt x="1124282" y="420169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5EBE7A-0C9A-40FA-B61C-1E49DFC7C129}">
      <dsp:nvSpPr>
        <dsp:cNvPr id="0" name=""/>
        <dsp:cNvSpPr/>
      </dsp:nvSpPr>
      <dsp:spPr>
        <a:xfrm>
          <a:off x="1772269" y="2110678"/>
          <a:ext cx="871960" cy="420169"/>
        </a:xfrm>
        <a:custGeom>
          <a:avLst/>
          <a:gdLst/>
          <a:ahLst/>
          <a:cxnLst/>
          <a:rect l="0" t="0" r="0" b="0"/>
          <a:pathLst>
            <a:path>
              <a:moveTo>
                <a:pt x="871960" y="0"/>
              </a:moveTo>
              <a:lnTo>
                <a:pt x="871960" y="250485"/>
              </a:lnTo>
              <a:lnTo>
                <a:pt x="0" y="250485"/>
              </a:lnTo>
              <a:lnTo>
                <a:pt x="0" y="420169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327F65-6FA4-45EA-A4D5-EC779B6020E0}">
      <dsp:nvSpPr>
        <dsp:cNvPr id="0" name=""/>
        <dsp:cNvSpPr/>
      </dsp:nvSpPr>
      <dsp:spPr>
        <a:xfrm>
          <a:off x="2644230" y="963292"/>
          <a:ext cx="123390" cy="420169"/>
        </a:xfrm>
        <a:custGeom>
          <a:avLst/>
          <a:gdLst/>
          <a:ahLst/>
          <a:cxnLst/>
          <a:rect l="0" t="0" r="0" b="0"/>
          <a:pathLst>
            <a:path>
              <a:moveTo>
                <a:pt x="123390" y="0"/>
              </a:moveTo>
              <a:lnTo>
                <a:pt x="123390" y="250485"/>
              </a:lnTo>
              <a:lnTo>
                <a:pt x="0" y="250485"/>
              </a:lnTo>
              <a:lnTo>
                <a:pt x="0" y="42016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FB858-B66B-4F17-A85C-BE6D2195F919}">
      <dsp:nvSpPr>
        <dsp:cNvPr id="0" name=""/>
        <dsp:cNvSpPr/>
      </dsp:nvSpPr>
      <dsp:spPr>
        <a:xfrm>
          <a:off x="759853" y="963292"/>
          <a:ext cx="2007767" cy="420169"/>
        </a:xfrm>
        <a:custGeom>
          <a:avLst/>
          <a:gdLst/>
          <a:ahLst/>
          <a:cxnLst/>
          <a:rect l="0" t="0" r="0" b="0"/>
          <a:pathLst>
            <a:path>
              <a:moveTo>
                <a:pt x="2007767" y="0"/>
              </a:moveTo>
              <a:lnTo>
                <a:pt x="2007767" y="250485"/>
              </a:lnTo>
              <a:lnTo>
                <a:pt x="0" y="250485"/>
              </a:lnTo>
              <a:lnTo>
                <a:pt x="0" y="42016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D6D310-ABDE-4019-B313-94B51DEE2117}">
      <dsp:nvSpPr>
        <dsp:cNvPr id="0" name=""/>
        <dsp:cNvSpPr/>
      </dsp:nvSpPr>
      <dsp:spPr>
        <a:xfrm>
          <a:off x="2065343" y="236076"/>
          <a:ext cx="1404554" cy="7272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0261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主程序</a:t>
          </a:r>
          <a:endParaRPr lang="zh-CN" altLang="en-US" sz="19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65343" y="236076"/>
        <a:ext cx="1404554" cy="727215"/>
      </dsp:txXfrm>
    </dsp:sp>
    <dsp:sp modelId="{27B554F8-1CBD-4E6F-9AB0-8BBB39798C61}">
      <dsp:nvSpPr>
        <dsp:cNvPr id="0" name=""/>
        <dsp:cNvSpPr/>
      </dsp:nvSpPr>
      <dsp:spPr>
        <a:xfrm>
          <a:off x="2346254" y="801689"/>
          <a:ext cx="1264098" cy="2424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Total Program</a:t>
          </a:r>
          <a:endParaRPr lang="zh-CN" altLang="en-US" sz="1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346254" y="801689"/>
        <a:ext cx="1264098" cy="242405"/>
      </dsp:txXfrm>
    </dsp:sp>
    <dsp:sp modelId="{A737A1C2-5788-40C8-BA3A-46981C514279}">
      <dsp:nvSpPr>
        <dsp:cNvPr id="0" name=""/>
        <dsp:cNvSpPr/>
      </dsp:nvSpPr>
      <dsp:spPr>
        <a:xfrm>
          <a:off x="57576" y="1383462"/>
          <a:ext cx="1404554" cy="7272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02618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底盘程序</a:t>
          </a:r>
          <a:endParaRPr lang="zh-CN" altLang="en-US" sz="23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576" y="1383462"/>
        <a:ext cx="1404554" cy="727215"/>
      </dsp:txXfrm>
    </dsp:sp>
    <dsp:sp modelId="{C46C0FF6-B3AC-43AF-843F-B2374F46C6B9}">
      <dsp:nvSpPr>
        <dsp:cNvPr id="0" name=""/>
        <dsp:cNvSpPr/>
      </dsp:nvSpPr>
      <dsp:spPr>
        <a:xfrm>
          <a:off x="338487" y="1949074"/>
          <a:ext cx="1264098" cy="2424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Chassis.c</a:t>
          </a:r>
          <a:endParaRPr lang="zh-CN" altLang="en-US" sz="1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38487" y="1949074"/>
        <a:ext cx="1264098" cy="242405"/>
      </dsp:txXfrm>
    </dsp:sp>
    <dsp:sp modelId="{19736393-D9BD-413F-A42B-AF5ACB432A5D}">
      <dsp:nvSpPr>
        <dsp:cNvPr id="0" name=""/>
        <dsp:cNvSpPr/>
      </dsp:nvSpPr>
      <dsp:spPr>
        <a:xfrm>
          <a:off x="1941953" y="1383462"/>
          <a:ext cx="1404554" cy="727215"/>
        </a:xfrm>
        <a:prstGeom prst="rect">
          <a:avLst/>
        </a:prstGeom>
        <a:solidFill>
          <a:schemeClr val="accent5">
            <a:hueOff val="1679779"/>
            <a:satOff val="472"/>
            <a:lumOff val="-6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02618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云台程序</a:t>
          </a:r>
          <a:endParaRPr lang="zh-CN" altLang="en-US" sz="2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41953" y="1383462"/>
        <a:ext cx="1404554" cy="727215"/>
      </dsp:txXfrm>
    </dsp:sp>
    <dsp:sp modelId="{275E8B37-4DD8-4E63-9160-92CA52383A55}">
      <dsp:nvSpPr>
        <dsp:cNvPr id="0" name=""/>
        <dsp:cNvSpPr/>
      </dsp:nvSpPr>
      <dsp:spPr>
        <a:xfrm>
          <a:off x="2222864" y="1949074"/>
          <a:ext cx="1264098" cy="2424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679779"/>
              <a:satOff val="472"/>
              <a:lumOff val="-6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Gimbal.c</a:t>
          </a:r>
          <a:endParaRPr lang="zh-CN" altLang="en-US" sz="1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22864" y="1949074"/>
        <a:ext cx="1264098" cy="242405"/>
      </dsp:txXfrm>
    </dsp:sp>
    <dsp:sp modelId="{17B55E75-E781-4601-B7F1-00D3CEAC123B}">
      <dsp:nvSpPr>
        <dsp:cNvPr id="0" name=""/>
        <dsp:cNvSpPr/>
      </dsp:nvSpPr>
      <dsp:spPr>
        <a:xfrm>
          <a:off x="817671" y="2530847"/>
          <a:ext cx="1909196" cy="727215"/>
        </a:xfrm>
        <a:prstGeom prst="rect">
          <a:avLst/>
        </a:prstGeom>
        <a:solidFill>
          <a:schemeClr val="accent5">
            <a:hueOff val="3359558"/>
            <a:satOff val="945"/>
            <a:lumOff val="-135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02618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云台移动线程</a:t>
          </a:r>
          <a:endParaRPr lang="zh-CN" altLang="en-US" sz="2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17671" y="2530847"/>
        <a:ext cx="1909196" cy="727215"/>
      </dsp:txXfrm>
    </dsp:sp>
    <dsp:sp modelId="{E9C5DB1A-58DA-45C9-ACB4-B5E0B52D6B38}">
      <dsp:nvSpPr>
        <dsp:cNvPr id="0" name=""/>
        <dsp:cNvSpPr/>
      </dsp:nvSpPr>
      <dsp:spPr>
        <a:xfrm>
          <a:off x="1350903" y="3096459"/>
          <a:ext cx="1264098" cy="2424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359558"/>
              <a:satOff val="945"/>
              <a:lumOff val="-1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Gimbal_task()</a:t>
          </a:r>
          <a:endParaRPr lang="zh-CN" altLang="en-US" sz="1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50903" y="3096459"/>
        <a:ext cx="1264098" cy="242405"/>
      </dsp:txXfrm>
    </dsp:sp>
    <dsp:sp modelId="{3E26ACB4-8885-42CC-B95F-0D14840792E9}">
      <dsp:nvSpPr>
        <dsp:cNvPr id="0" name=""/>
        <dsp:cNvSpPr/>
      </dsp:nvSpPr>
      <dsp:spPr>
        <a:xfrm>
          <a:off x="3066235" y="2530847"/>
          <a:ext cx="1404554" cy="727215"/>
        </a:xfrm>
        <a:prstGeom prst="rect">
          <a:avLst/>
        </a:prstGeom>
        <a:solidFill>
          <a:schemeClr val="accent5">
            <a:hueOff val="5039337"/>
            <a:satOff val="1417"/>
            <a:lumOff val="-202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02618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射击线程</a:t>
          </a:r>
          <a:endParaRPr lang="zh-CN" altLang="en-US" sz="2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66235" y="2530847"/>
        <a:ext cx="1404554" cy="727215"/>
      </dsp:txXfrm>
    </dsp:sp>
    <dsp:sp modelId="{EBD9ED69-3626-4F0C-82AC-A6D16C8A1D84}">
      <dsp:nvSpPr>
        <dsp:cNvPr id="0" name=""/>
        <dsp:cNvSpPr/>
      </dsp:nvSpPr>
      <dsp:spPr>
        <a:xfrm>
          <a:off x="3347146" y="3096459"/>
          <a:ext cx="1264098" cy="2424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5039337"/>
              <a:satOff val="1417"/>
              <a:lumOff val="-20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Shoot_task()</a:t>
          </a:r>
          <a:endParaRPr lang="zh-CN" altLang="en-US" sz="1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347146" y="3096459"/>
        <a:ext cx="1264098" cy="242405"/>
      </dsp:txXfrm>
    </dsp:sp>
    <dsp:sp modelId="{5658F87C-9046-467B-938E-FA2A916DBC85}">
      <dsp:nvSpPr>
        <dsp:cNvPr id="0" name=""/>
        <dsp:cNvSpPr/>
      </dsp:nvSpPr>
      <dsp:spPr>
        <a:xfrm>
          <a:off x="3826330" y="1383462"/>
          <a:ext cx="1791789" cy="727215"/>
        </a:xfrm>
        <a:prstGeom prst="rect">
          <a:avLst/>
        </a:prstGeom>
        <a:solidFill>
          <a:schemeClr val="accent5">
            <a:hueOff val="6719117"/>
            <a:satOff val="1889"/>
            <a:lumOff val="-270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0261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错误检测程序</a:t>
          </a:r>
          <a:endParaRPr lang="zh-CN" altLang="en-US" sz="19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26330" y="1383462"/>
        <a:ext cx="1791789" cy="727215"/>
      </dsp:txXfrm>
    </dsp:sp>
    <dsp:sp modelId="{7F9A466C-C806-4342-AE1F-EC80C6A3DB48}">
      <dsp:nvSpPr>
        <dsp:cNvPr id="0" name=""/>
        <dsp:cNvSpPr/>
      </dsp:nvSpPr>
      <dsp:spPr>
        <a:xfrm>
          <a:off x="4300859" y="1949074"/>
          <a:ext cx="1264098" cy="2424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719117"/>
              <a:satOff val="1889"/>
              <a:lumOff val="-2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Error.c</a:t>
          </a:r>
          <a:endParaRPr lang="zh-CN" altLang="en-US" sz="1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00859" y="1949074"/>
        <a:ext cx="1264098" cy="242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874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934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676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770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034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253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872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618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9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147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255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18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882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4572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46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36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7996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29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313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5262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535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840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683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379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705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149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821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4C5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flipH="1">
            <a:off x="6025" y="301575"/>
            <a:ext cx="9150050" cy="4496747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5900" y="759981"/>
            <a:ext cx="9144150" cy="3769800"/>
          </a:xfrm>
          <a:custGeom>
            <a:avLst/>
            <a:gdLst/>
            <a:ahLst/>
            <a:cxnLst/>
            <a:rect l="0" t="0" r="0" b="0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1" name="Shape 11"/>
          <p:cNvSpPr/>
          <p:nvPr/>
        </p:nvSpPr>
        <p:spPr>
          <a:xfrm>
            <a:off x="0" y="1351100"/>
            <a:ext cx="9156075" cy="2889062"/>
          </a:xfrm>
          <a:custGeom>
            <a:avLst/>
            <a:gdLst/>
            <a:ahLst/>
            <a:cxnLst/>
            <a:rect l="0" t="0" r="0" b="0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719025" y="1991825"/>
            <a:ext cx="5705999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ABE33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6025" y="301575"/>
            <a:ext cx="9150050" cy="4496747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15" name="Shape 15"/>
          <p:cNvSpPr/>
          <p:nvPr/>
        </p:nvSpPr>
        <p:spPr>
          <a:xfrm>
            <a:off x="-5900" y="753950"/>
            <a:ext cx="9144150" cy="3769800"/>
          </a:xfrm>
          <a:custGeom>
            <a:avLst/>
            <a:gdLst/>
            <a:ahLst/>
            <a:cxnLst/>
            <a:rect l="0" t="0" r="0" b="0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1351100"/>
            <a:ext cx="9156075" cy="2889062"/>
          </a:xfrm>
          <a:custGeom>
            <a:avLst/>
            <a:gdLst/>
            <a:ahLst/>
            <a:cxnLst/>
            <a:rect l="0" t="0" r="0" b="0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1815525" y="2040550"/>
            <a:ext cx="55131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815375" y="3068650"/>
            <a:ext cx="55131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1pPr>
            <a:lvl2pPr lvl="1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2pPr>
            <a:lvl3pPr lvl="2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3pPr>
            <a:lvl4pPr lvl="3" algn="ctr" rtl="0">
              <a:spcBef>
                <a:spcPts val="0"/>
              </a:spcBef>
              <a:buSzPct val="100000"/>
              <a:buNone/>
              <a:defRPr sz="1800" b="1"/>
            </a:lvl4pPr>
            <a:lvl5pPr lvl="4" algn="ctr" rtl="0">
              <a:spcBef>
                <a:spcPts val="0"/>
              </a:spcBef>
              <a:buSzPct val="100000"/>
              <a:buNone/>
              <a:defRPr sz="1800" b="1"/>
            </a:lvl5pPr>
            <a:lvl6pPr lvl="5" algn="ctr" rtl="0">
              <a:spcBef>
                <a:spcPts val="0"/>
              </a:spcBef>
              <a:buSzPct val="100000"/>
              <a:buNone/>
              <a:defRPr sz="1800" b="1"/>
            </a:lvl6pPr>
            <a:lvl7pPr lvl="6" algn="ctr" rtl="0">
              <a:spcBef>
                <a:spcPts val="0"/>
              </a:spcBef>
              <a:buSzPct val="100000"/>
              <a:buNone/>
              <a:defRPr sz="1800" b="1"/>
            </a:lvl7pPr>
            <a:lvl8pPr lvl="7" algn="ctr" rtl="0">
              <a:spcBef>
                <a:spcPts val="0"/>
              </a:spcBef>
              <a:buSzPct val="100000"/>
              <a:buNone/>
              <a:defRPr sz="1800" b="1"/>
            </a:lvl8pPr>
            <a:lvl9pPr lvl="8" algn="ctr" rtl="0">
              <a:spcBef>
                <a:spcPts val="0"/>
              </a:spcBef>
              <a:buSzPct val="100000"/>
              <a:buNone/>
              <a:defRPr sz="1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6024" y="301575"/>
            <a:ext cx="9150050" cy="4496747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21" name="Shape 21"/>
          <p:cNvSpPr/>
          <p:nvPr/>
        </p:nvSpPr>
        <p:spPr>
          <a:xfrm>
            <a:off x="0" y="1580112"/>
            <a:ext cx="9144000" cy="3341667"/>
          </a:xfrm>
          <a:custGeom>
            <a:avLst/>
            <a:gdLst/>
            <a:ahLst/>
            <a:cxnLst/>
            <a:rect l="0" t="0" r="0" b="0"/>
            <a:pathLst>
              <a:path w="365760" h="110982" extrusionOk="0">
                <a:moveTo>
                  <a:pt x="0" y="0"/>
                </a:moveTo>
                <a:lnTo>
                  <a:pt x="0" y="54526"/>
                </a:lnTo>
                <a:lnTo>
                  <a:pt x="317748" y="110982"/>
                </a:lnTo>
                <a:lnTo>
                  <a:pt x="365760" y="84202"/>
                </a:lnTo>
                <a:lnTo>
                  <a:pt x="365760" y="2678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5900" y="410541"/>
            <a:ext cx="9144151" cy="4453148"/>
          </a:xfrm>
          <a:custGeom>
            <a:avLst/>
            <a:gdLst/>
            <a:ahLst/>
            <a:cxnLst/>
            <a:rect l="0" t="0" r="0" b="0"/>
            <a:pathLst>
              <a:path w="365036" h="147896" extrusionOk="0">
                <a:moveTo>
                  <a:pt x="365036" y="21714"/>
                </a:moveTo>
                <a:lnTo>
                  <a:pt x="87097" y="0"/>
                </a:lnTo>
                <a:lnTo>
                  <a:pt x="0" y="57421"/>
                </a:lnTo>
                <a:lnTo>
                  <a:pt x="0" y="117255"/>
                </a:lnTo>
                <a:lnTo>
                  <a:pt x="241266" y="147896"/>
                </a:lnTo>
                <a:lnTo>
                  <a:pt x="365036" y="112913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833775" y="2314200"/>
            <a:ext cx="5476500" cy="819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/>
          <p:nvPr/>
        </p:nvSpPr>
        <p:spPr>
          <a:xfrm>
            <a:off x="3593400" y="1086168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</a:p>
        </p:txBody>
      </p:sp>
      <p:sp>
        <p:nvSpPr>
          <p:cNvPr id="25" name="Shape 25"/>
          <p:cNvSpPr/>
          <p:nvPr/>
        </p:nvSpPr>
        <p:spPr>
          <a:xfrm>
            <a:off x="4179900" y="1041875"/>
            <a:ext cx="784200" cy="784200"/>
          </a:xfrm>
          <a:prstGeom prst="diamond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Shape 60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61" name="Shape 61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62" name="Shape 62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63" name="Shape 63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64" name="Shape 64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65" name="Shape 65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66" name="Shape 66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2355" y="0"/>
            <a:ext cx="5209571" cy="983354"/>
          </a:xfrm>
          <a:custGeom>
            <a:avLst/>
            <a:gdLst/>
            <a:ahLst/>
            <a:cxnLst/>
            <a:rect l="0" t="0" r="0" b="0"/>
            <a:pathLst>
              <a:path w="342116" h="53320" extrusionOk="0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8" name="Shape 78"/>
          <p:cNvSpPr/>
          <p:nvPr/>
        </p:nvSpPr>
        <p:spPr>
          <a:xfrm>
            <a:off x="-6025" y="1"/>
            <a:ext cx="4445394" cy="1085643"/>
          </a:xfrm>
          <a:custGeom>
            <a:avLst/>
            <a:gdLst/>
            <a:ahLst/>
            <a:cxnLst/>
            <a:rect l="0" t="0" r="0" b="0"/>
            <a:pathLst>
              <a:path w="291932" h="58628" extrusionOk="0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9" name="Shape 79"/>
          <p:cNvSpPr/>
          <p:nvPr/>
        </p:nvSpPr>
        <p:spPr>
          <a:xfrm>
            <a:off x="6375475" y="4745746"/>
            <a:ext cx="2548913" cy="400879"/>
          </a:xfrm>
          <a:custGeom>
            <a:avLst/>
            <a:gdLst/>
            <a:ahLst/>
            <a:cxnLst/>
            <a:rect l="0" t="0" r="0" b="0"/>
            <a:pathLst>
              <a:path w="203628" h="19060" extrusionOk="0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80" name="Shape 80"/>
          <p:cNvSpPr/>
          <p:nvPr/>
        </p:nvSpPr>
        <p:spPr>
          <a:xfrm>
            <a:off x="7341180" y="4767304"/>
            <a:ext cx="1821095" cy="395810"/>
          </a:xfrm>
          <a:custGeom>
            <a:avLst/>
            <a:gdLst/>
            <a:ahLst/>
            <a:cxnLst/>
            <a:rect l="0" t="0" r="0" b="0"/>
            <a:pathLst>
              <a:path w="145484" h="18819" extrusionOk="0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81" name="Shape 81"/>
          <p:cNvSpPr/>
          <p:nvPr/>
        </p:nvSpPr>
        <p:spPr>
          <a:xfrm>
            <a:off x="8340717" y="4204075"/>
            <a:ext cx="818444" cy="959060"/>
          </a:xfrm>
          <a:custGeom>
            <a:avLst/>
            <a:gdLst/>
            <a:ahLst/>
            <a:cxnLst/>
            <a:rect l="0" t="0" r="0" b="0"/>
            <a:pathLst>
              <a:path w="65384" h="45599" extrusionOk="0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82" name="Shape 82"/>
          <p:cNvSpPr/>
          <p:nvPr/>
        </p:nvSpPr>
        <p:spPr>
          <a:xfrm>
            <a:off x="1559025" y="-6025"/>
            <a:ext cx="4116775" cy="944875"/>
          </a:xfrm>
          <a:custGeom>
            <a:avLst/>
            <a:gdLst/>
            <a:ahLst/>
            <a:cxnLst/>
            <a:rect l="0" t="0" r="0" b="0"/>
            <a:pathLst>
              <a:path w="164671" h="37795" extrusionOk="0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28" name="Shape 2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29" name="Shape 29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0" name="Shape 30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3" name="Shape 33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86650" y="1598408"/>
            <a:ext cx="7370699" cy="3327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7953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886650" y="1598408"/>
            <a:ext cx="7370699" cy="332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ABE33F"/>
              </a:buClr>
              <a:buSzPct val="1000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ABE33F"/>
              </a:buClr>
              <a:buSzPct val="1000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ABE33F"/>
              </a:buClr>
              <a:buSzPct val="100000"/>
              <a:buFont typeface="Karla"/>
              <a:buChar char="◇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699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6" r:id="rId5"/>
    <p:sldLayoutId id="2147483658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/>
          </p:nvPr>
        </p:nvSpPr>
        <p:spPr>
          <a:xfrm>
            <a:off x="1698003" y="1886719"/>
            <a:ext cx="5705999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2400" smtClean="0">
                <a:solidFill>
                  <a:schemeClr val="accent3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Robomaster 2017 </a:t>
            </a:r>
            <a:r>
              <a:rPr lang="zh-CN" altLang="en-US" sz="2400" smtClean="0">
                <a:solidFill>
                  <a:schemeClr val="accent3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夏令营</a:t>
            </a:r>
            <a:r>
              <a:rPr lang="en-US" altLang="zh-CN" sz="2400" smtClean="0">
                <a:solidFill>
                  <a:schemeClr val="accent3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/>
            </a:r>
            <a:br>
              <a:rPr lang="en-US" altLang="zh-CN" sz="2400" smtClean="0">
                <a:solidFill>
                  <a:schemeClr val="accent3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sz="4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高中一组技术报告</a:t>
            </a:r>
            <a:endParaRPr lang="en" sz="24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Shape 114"/>
          <p:cNvSpPr txBox="1">
            <a:spLocks/>
          </p:cNvSpPr>
          <p:nvPr/>
        </p:nvSpPr>
        <p:spPr>
          <a:xfrm>
            <a:off x="1794452" y="3009361"/>
            <a:ext cx="55131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cap="all">
                <a:solidFill>
                  <a:schemeClr val="accent3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engineering </a:t>
            </a:r>
            <a:r>
              <a:rPr lang="en-US" sz="1600" b="1" cap="all" smtClean="0">
                <a:solidFill>
                  <a:schemeClr val="accent3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report</a:t>
            </a:r>
            <a:r>
              <a:rPr lang="en-US" sz="1600" b="1" cap="all">
                <a:solidFill>
                  <a:schemeClr val="accent3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sz="1600" b="1" cap="all" smtClean="0">
                <a:solidFill>
                  <a:schemeClr val="accent3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OF Senior group one</a:t>
            </a:r>
            <a:endParaRPr lang="en" sz="1600" b="1" cap="all">
              <a:solidFill>
                <a:schemeClr val="accent3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8"/>
          <p:cNvSpPr/>
          <p:nvPr/>
        </p:nvSpPr>
        <p:spPr>
          <a:xfrm>
            <a:off x="0" y="0"/>
            <a:ext cx="8552900" cy="1333000"/>
          </a:xfrm>
          <a:custGeom>
            <a:avLst/>
            <a:gdLst/>
            <a:ahLst/>
            <a:cxnLst/>
            <a:rect l="0" t="0" r="0" b="0"/>
            <a:pathLst>
              <a:path w="342116" h="53320" extrusionOk="0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9" name="Shape 29"/>
          <p:cNvSpPr/>
          <p:nvPr/>
        </p:nvSpPr>
        <p:spPr>
          <a:xfrm>
            <a:off x="2563450" y="0"/>
            <a:ext cx="6580550" cy="1272675"/>
          </a:xfrm>
          <a:custGeom>
            <a:avLst/>
            <a:gdLst/>
            <a:ahLst/>
            <a:cxnLst/>
            <a:rect l="0" t="0" r="0" b="0"/>
            <a:pathLst>
              <a:path w="263222" h="50907" extrusionOk="0">
                <a:moveTo>
                  <a:pt x="0" y="0"/>
                </a:moveTo>
                <a:lnTo>
                  <a:pt x="217381" y="50907"/>
                </a:lnTo>
                <a:lnTo>
                  <a:pt x="263222" y="10133"/>
                </a:lnTo>
                <a:lnTo>
                  <a:pt x="263222" y="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0" name="Shape 30"/>
          <p:cNvSpPr/>
          <p:nvPr/>
        </p:nvSpPr>
        <p:spPr>
          <a:xfrm>
            <a:off x="-6025" y="2"/>
            <a:ext cx="7298300" cy="1471709"/>
          </a:xfrm>
          <a:custGeom>
            <a:avLst/>
            <a:gdLst/>
            <a:ahLst/>
            <a:cxnLst/>
            <a:rect l="0" t="0" r="0" b="0"/>
            <a:pathLst>
              <a:path w="291932" h="58628" extrusionOk="0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591100" y="339500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CN" b="0" cap="all" smtClean="0">
                <a:latin typeface="等线" panose="02010600030101010101" pitchFamily="2" charset="-122"/>
                <a:ea typeface="等线" panose="02010600030101010101" pitchFamily="2" charset="-122"/>
              </a:rPr>
              <a:t>Arm</a:t>
            </a:r>
            <a:endParaRPr lang="en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Shape 31"/>
          <p:cNvSpPr/>
          <p:nvPr/>
        </p:nvSpPr>
        <p:spPr>
          <a:xfrm>
            <a:off x="3596100" y="4667000"/>
            <a:ext cx="5090700" cy="476500"/>
          </a:xfrm>
          <a:custGeom>
            <a:avLst/>
            <a:gdLst/>
            <a:ahLst/>
            <a:cxnLst/>
            <a:rect l="0" t="0" r="0" b="0"/>
            <a:pathLst>
              <a:path w="203628" h="19060" extrusionOk="0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12" name="Shape 32"/>
          <p:cNvSpPr/>
          <p:nvPr/>
        </p:nvSpPr>
        <p:spPr>
          <a:xfrm>
            <a:off x="5525000" y="4692625"/>
            <a:ext cx="3637100" cy="470475"/>
          </a:xfrm>
          <a:custGeom>
            <a:avLst/>
            <a:gdLst/>
            <a:ahLst/>
            <a:cxnLst/>
            <a:rect l="0" t="0" r="0" b="0"/>
            <a:pathLst>
              <a:path w="145484" h="18819" extrusionOk="0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3" name="Shape 33"/>
          <p:cNvSpPr/>
          <p:nvPr/>
        </p:nvSpPr>
        <p:spPr>
          <a:xfrm>
            <a:off x="7521475" y="4023125"/>
            <a:ext cx="1634600" cy="1139975"/>
          </a:xfrm>
          <a:custGeom>
            <a:avLst/>
            <a:gdLst/>
            <a:ahLst/>
            <a:cxnLst/>
            <a:rect l="0" t="0" r="0" b="0"/>
            <a:pathLst>
              <a:path w="65384" h="45599" extrusionOk="0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grpSp>
        <p:nvGrpSpPr>
          <p:cNvPr id="14" name="组合 13"/>
          <p:cNvGrpSpPr/>
          <p:nvPr/>
        </p:nvGrpSpPr>
        <p:grpSpPr>
          <a:xfrm>
            <a:off x="1150340" y="1570248"/>
            <a:ext cx="6365110" cy="2537107"/>
            <a:chOff x="1502540" y="1304631"/>
            <a:chExt cx="6365110" cy="2537107"/>
          </a:xfrm>
        </p:grpSpPr>
        <p:grpSp>
          <p:nvGrpSpPr>
            <p:cNvPr id="6" name="组合 5"/>
            <p:cNvGrpSpPr/>
            <p:nvPr/>
          </p:nvGrpSpPr>
          <p:grpSpPr>
            <a:xfrm>
              <a:off x="1502540" y="1304631"/>
              <a:ext cx="5996815" cy="2496305"/>
              <a:chOff x="638940" y="1679281"/>
              <a:chExt cx="5996815" cy="2496305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940" y="1804037"/>
                <a:ext cx="1547536" cy="2371549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0755" y="1679281"/>
                <a:ext cx="1470020" cy="2304895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1382" y="1856295"/>
                <a:ext cx="1532127" cy="2156453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5892" y="1801656"/>
                <a:ext cx="1439863" cy="2106955"/>
              </a:xfrm>
              <a:prstGeom prst="rect">
                <a:avLst/>
              </a:prstGeom>
            </p:spPr>
          </p:pic>
        </p:grpSp>
        <p:sp>
          <p:nvSpPr>
            <p:cNvPr id="7" name="文本框 6"/>
            <p:cNvSpPr txBox="1"/>
            <p:nvPr/>
          </p:nvSpPr>
          <p:spPr>
            <a:xfrm>
              <a:off x="1746250" y="3533961"/>
              <a:ext cx="6121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Arial"/>
                  <a:sym typeface="Arial"/>
                </a:rPr>
                <a:t>      Step1                       Step2                      Step3                    Step4</a:t>
              </a: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981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95" y="0"/>
            <a:ext cx="4962909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Shape 27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5" name="Shape 2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6" name="Shape 29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7" name="Shape 30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8" name="Shape 31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9" name="Shape 32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10" name="Shape 33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715199" y="307156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CN" b="0" cap="all" smtClean="0">
                <a:latin typeface="等线" panose="02010600030101010101" pitchFamily="2" charset="-122"/>
                <a:ea typeface="等线" panose="02010600030101010101" pitchFamily="2" charset="-122"/>
              </a:rPr>
              <a:t>Arm</a:t>
            </a:r>
            <a:endParaRPr lang="en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54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62" y="19600"/>
            <a:ext cx="6858876" cy="5143500"/>
          </a:xfrm>
          <a:prstGeom prst="rect">
            <a:avLst/>
          </a:prstGeom>
        </p:spPr>
      </p:pic>
      <p:grpSp>
        <p:nvGrpSpPr>
          <p:cNvPr id="11" name="Shape 27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12" name="Shape 2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13" name="Shape 29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14" name="Shape 30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15" name="Shape 31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16" name="Shape 32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17" name="Shape 33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551888" y="329142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CN" b="0" cap="all" smtClean="0">
                <a:latin typeface="等线" panose="02010600030101010101" pitchFamily="2" charset="-122"/>
                <a:ea typeface="等线" panose="02010600030101010101" pitchFamily="2" charset="-122"/>
              </a:rPr>
              <a:t>Arm</a:t>
            </a:r>
            <a:endParaRPr lang="en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528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19" y="641350"/>
            <a:ext cx="6760562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Shape 27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5" name="Shape 2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6" name="Shape 29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7" name="Shape 30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8" name="Shape 31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9" name="Shape 32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10" name="Shape 33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591100" y="307156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CN" b="0" cap="all" smtClean="0">
                <a:latin typeface="等线" panose="02010600030101010101" pitchFamily="2" charset="-122"/>
                <a:ea typeface="等线" panose="02010600030101010101" pitchFamily="2" charset="-122"/>
              </a:rPr>
              <a:t>Supporter</a:t>
            </a:r>
            <a:endParaRPr lang="en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610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Shape 27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12" name="Shape 2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13" name="Shape 29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14" name="Shape 30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15" name="Shape 31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16" name="Shape 32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17" name="Shape 33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19676" y="304964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改进供弹</a:t>
            </a:r>
            <a:endParaRPr lang="en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7376" y="1464525"/>
            <a:ext cx="34773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57A7B5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1.</a:t>
            </a: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57A7B5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拨弹电机</a:t>
            </a:r>
            <a:endParaRPr kumimoji="0" lang="en-US" altLang="zh-CN" sz="1800" b="0" i="0" u="none" strike="noStrike" kern="0" cap="none" spc="0" normalizeH="0" baseline="0" noProof="0" smtClean="0">
              <a:ln>
                <a:noFill/>
              </a:ln>
              <a:solidFill>
                <a:srgbClr val="57A7B5">
                  <a:lumMod val="5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57A7B5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57A7B5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</a:t>
            </a:r>
            <a:r>
              <a: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57A7B5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在竖井和子弹输送管道的连接处有一个分离上下层子弹的挡片，由于拨弹轮高度约为两个子弹的高度，如果子弹下落过程中被轮子推动可能会卡在挡片上。我们在竖井中加上了一根束带用作为延长的挡片，由于与子弹的运动方向角度较小而且有弹性，可以使上下层子弹更早分离。</a:t>
            </a:r>
            <a:endParaRPr kumimoji="0" lang="en-US" altLang="zh-CN" sz="1600" b="0" i="0" u="none" strike="noStrike" kern="0" cap="none" spc="0" normalizeH="0" baseline="0" noProof="0" smtClean="0">
              <a:ln>
                <a:noFill/>
              </a:ln>
              <a:solidFill>
                <a:srgbClr val="57A7B5">
                  <a:lumMod val="5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57A7B5">
                  <a:lumMod val="5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57A7B5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2.</a:t>
            </a: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57A7B5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枪口</a:t>
            </a:r>
            <a:endParaRPr kumimoji="0" lang="en-US" altLang="zh-CN" sz="1800" b="0" i="0" u="none" strike="noStrike" kern="0" cap="none" spc="0" normalizeH="0" baseline="0" noProof="0" smtClean="0">
              <a:ln>
                <a:noFill/>
              </a:ln>
              <a:solidFill>
                <a:srgbClr val="57A7B5">
                  <a:lumMod val="5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57A7B5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</a:t>
            </a: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57A7B5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57A7B5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在摩擦轮后方有一个用来减少射击延迟的顶丝，最开始顶丝位置过于靠上，容易在连射时卡住子弹，我们通过调整这颗顶丝的松紧防止了子弹在枪口卡住的情况。</a:t>
            </a: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57A7B5">
                  <a:lumMod val="5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40" y="1776673"/>
            <a:ext cx="2012649" cy="2683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392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ctrTitle" idx="4294967295"/>
          </p:nvPr>
        </p:nvSpPr>
        <p:spPr>
          <a:xfrm>
            <a:off x="685800" y="2269142"/>
            <a:ext cx="77724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sz="6000">
                <a:solidFill>
                  <a:schemeClr val="accent3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嵌</a:t>
            </a:r>
            <a:r>
              <a:rPr lang="zh-CN" altLang="en-US" sz="6000" smtClean="0">
                <a:solidFill>
                  <a:schemeClr val="accent3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入式系统</a:t>
            </a:r>
            <a:endParaRPr lang="en" sz="6000">
              <a:solidFill>
                <a:schemeClr val="accent3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4294967295"/>
          </p:nvPr>
        </p:nvSpPr>
        <p:spPr>
          <a:xfrm>
            <a:off x="685800" y="3335350"/>
            <a:ext cx="5990999" cy="10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cap="all" smtClean="0">
                <a:latin typeface="等线 Light" panose="02010600030101010101" pitchFamily="2" charset="-122"/>
                <a:ea typeface="等线 Light" panose="02010600030101010101" pitchFamily="2" charset="-122"/>
              </a:rPr>
              <a:t>Embedded systems</a:t>
            </a:r>
            <a:endParaRPr lang="en" b="1" cap="all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4958332" y="0"/>
            <a:ext cx="4290325" cy="3789650"/>
          </a:xfrm>
          <a:custGeom>
            <a:avLst/>
            <a:gdLst/>
            <a:ahLst/>
            <a:cxnLst/>
            <a:rect l="0" t="0" r="0" b="0"/>
            <a:pathLst>
              <a:path w="171613" h="151586" extrusionOk="0">
                <a:moveTo>
                  <a:pt x="0" y="694"/>
                </a:moveTo>
                <a:lnTo>
                  <a:pt x="171613" y="0"/>
                </a:lnTo>
                <a:lnTo>
                  <a:pt x="170790" y="151586"/>
                </a:lnTo>
                <a:lnTo>
                  <a:pt x="46492" y="123154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4" name="文本框 3"/>
          <p:cNvSpPr txBox="1"/>
          <p:nvPr/>
        </p:nvSpPr>
        <p:spPr>
          <a:xfrm>
            <a:off x="5764387" y="423809"/>
            <a:ext cx="3642372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600" b="1" smtClean="0">
                <a:ln w="50800" cap="rnd" cmpd="sng">
                  <a:solidFill>
                    <a:schemeClr val="accent3">
                      <a:lumMod val="75000"/>
                    </a:schemeClr>
                  </a:solidFill>
                  <a:round/>
                </a:ln>
                <a:solidFill>
                  <a:schemeClr val="bg1"/>
                </a:solidFill>
                <a:latin typeface="Berlin Sans FB Demi" panose="020E0802020502020306" pitchFamily="34" charset="0"/>
              </a:rPr>
              <a:t>@$arm</a:t>
            </a:r>
          </a:p>
          <a:p>
            <a:r>
              <a:rPr lang="en-US" altLang="zh-CN" sz="6600" b="1">
                <a:ln w="50800" cap="rnd" cmpd="sng">
                  <a:solidFill>
                    <a:schemeClr val="accent3">
                      <a:lumMod val="75000"/>
                    </a:schemeClr>
                  </a:solidFill>
                  <a:round/>
                </a:ln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altLang="zh-CN" sz="6600" b="1" smtClean="0">
                <a:ln w="50800" cap="rnd" cmpd="sng">
                  <a:solidFill>
                    <a:schemeClr val="accent3">
                      <a:lumMod val="75000"/>
                    </a:schemeClr>
                  </a:solidFill>
                  <a:round/>
                </a:ln>
                <a:solidFill>
                  <a:schemeClr val="bg1"/>
                </a:solidFill>
                <a:latin typeface="Berlin Sans FB Demi" panose="020E0802020502020306" pitchFamily="34" charset="0"/>
              </a:rPr>
              <a:t>       &gt;__</a:t>
            </a:r>
            <a:endParaRPr lang="en-US" altLang="zh-CN" sz="6600" b="1">
              <a:ln w="50800" cap="rnd" cmpd="sng">
                <a:solidFill>
                  <a:schemeClr val="accent3">
                    <a:lumMod val="75000"/>
                  </a:schemeClr>
                </a:solidFill>
                <a:round/>
              </a:ln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5800" y="3998918"/>
            <a:ext cx="575436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i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</a:t>
            </a:r>
            <a:r>
              <a:rPr lang="zh-CN" altLang="en-US" b="1" i="1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于控制、监视或者辅助操作机器和设备的装</a:t>
            </a:r>
            <a:r>
              <a:rPr lang="zh-CN" altLang="en-US" b="1" i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置。</a:t>
            </a:r>
            <a:r>
              <a:rPr lang="en-US" altLang="zh-CN" b="1" i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(IEEE)</a:t>
            </a:r>
          </a:p>
          <a:p>
            <a:r>
              <a:rPr lang="en-US" altLang="zh-CN" i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Devices </a:t>
            </a:r>
            <a:r>
              <a:rPr lang="en-US" altLang="zh-CN" i="1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Used to </a:t>
            </a:r>
            <a:r>
              <a:rPr lang="en-US" altLang="zh-CN" i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Control, Monitor </a:t>
            </a:r>
            <a:r>
              <a:rPr lang="en-US" altLang="zh-CN" i="1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or Assist the Operation of </a:t>
            </a:r>
            <a:r>
              <a:rPr lang="en-US" altLang="zh-CN" i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Equipment, Machinery </a:t>
            </a:r>
            <a:r>
              <a:rPr lang="en-US" altLang="zh-CN" i="1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or </a:t>
            </a:r>
            <a:r>
              <a:rPr lang="en-US" altLang="zh-CN" i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Plants. (IEEE)</a:t>
            </a:r>
            <a:endParaRPr lang="zh-CN" altLang="en-US" i="1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6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1525016" y="2252093"/>
            <a:ext cx="6003939" cy="116800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zh-CN" altLang="en-US" sz="3200" i="0" smtClean="0">
                <a:latin typeface="等线" panose="02010600030101010101" pitchFamily="2" charset="-122"/>
                <a:ea typeface="等线" panose="02010600030101010101" pitchFamily="2" charset="-122"/>
              </a:rPr>
              <a:t>发现</a:t>
            </a:r>
            <a:r>
              <a:rPr lang="zh-CN" altLang="en-US" b="0" i="0" smtClean="0">
                <a:latin typeface="等线" panose="02010600030101010101" pitchFamily="2" charset="-122"/>
                <a:ea typeface="等线" panose="02010600030101010101" pitchFamily="2" charset="-122"/>
              </a:rPr>
              <a:t>它，</a:t>
            </a:r>
            <a:r>
              <a:rPr lang="zh-CN" altLang="en-US" sz="3200" i="0" smtClean="0">
                <a:latin typeface="等线" panose="02010600030101010101" pitchFamily="2" charset="-122"/>
                <a:ea typeface="等线" panose="02010600030101010101" pitchFamily="2" charset="-122"/>
              </a:rPr>
              <a:t>分析</a:t>
            </a:r>
            <a:r>
              <a:rPr lang="zh-CN" altLang="en-US" b="0" i="0" smtClean="0">
                <a:latin typeface="等线" panose="02010600030101010101" pitchFamily="2" charset="-122"/>
                <a:ea typeface="等线" panose="02010600030101010101" pitchFamily="2" charset="-122"/>
              </a:rPr>
              <a:t>它，</a:t>
            </a:r>
            <a:r>
              <a:rPr lang="zh-CN" altLang="en-US" sz="3200" i="0" smtClean="0">
                <a:latin typeface="等线" panose="02010600030101010101" pitchFamily="2" charset="-122"/>
                <a:ea typeface="等线" panose="02010600030101010101" pitchFamily="2" charset="-122"/>
              </a:rPr>
              <a:t>解决</a:t>
            </a:r>
            <a:r>
              <a:rPr lang="zh-CN" altLang="en-US" b="0" i="0" smtClean="0">
                <a:latin typeface="等线" panose="02010600030101010101" pitchFamily="2" charset="-122"/>
                <a:ea typeface="等线" panose="02010600030101010101" pitchFamily="2" charset="-122"/>
              </a:rPr>
              <a:t>它</a:t>
            </a:r>
            <a:endParaRPr lang="en-US" altLang="zh-CN" sz="2800" b="0" i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>
              <a:buNone/>
            </a:pPr>
            <a:r>
              <a:rPr lang="en-US" altLang="zh-CN" b="0" i="0" cap="small" smtClean="0">
                <a:latin typeface="等线" panose="02010600030101010101" pitchFamily="2" charset="-122"/>
                <a:ea typeface="等线" panose="02010600030101010101" pitchFamily="2" charset="-122"/>
              </a:rPr>
              <a:t>To </a:t>
            </a:r>
            <a:r>
              <a:rPr lang="en-US" altLang="zh-CN" sz="2800" i="0" cap="small" smtClean="0">
                <a:latin typeface="等线" panose="02010600030101010101" pitchFamily="2" charset="-122"/>
                <a:ea typeface="等线" panose="02010600030101010101" pitchFamily="2" charset="-122"/>
              </a:rPr>
              <a:t>discover</a:t>
            </a:r>
            <a:r>
              <a:rPr lang="en-US" altLang="zh-CN" b="0" i="0" cap="small" smtClean="0">
                <a:latin typeface="等线" panose="02010600030101010101" pitchFamily="2" charset="-122"/>
                <a:ea typeface="等线" panose="02010600030101010101" pitchFamily="2" charset="-122"/>
              </a:rPr>
              <a:t>, to </a:t>
            </a:r>
            <a:r>
              <a:rPr lang="en-US" altLang="zh-CN" sz="2800" i="0" cap="small" smtClean="0">
                <a:latin typeface="等线" panose="02010600030101010101" pitchFamily="2" charset="-122"/>
                <a:ea typeface="等线" panose="02010600030101010101" pitchFamily="2" charset="-122"/>
              </a:rPr>
              <a:t>analyse</a:t>
            </a:r>
            <a:r>
              <a:rPr lang="en-US" altLang="zh-CN" b="0" i="0" cap="small" smtClean="0">
                <a:latin typeface="等线" panose="02010600030101010101" pitchFamily="2" charset="-122"/>
                <a:ea typeface="等线" panose="02010600030101010101" pitchFamily="2" charset="-122"/>
              </a:rPr>
              <a:t>, to </a:t>
            </a:r>
            <a:r>
              <a:rPr lang="en-US" altLang="zh-CN" sz="2800" i="0" cap="small" smtClean="0">
                <a:latin typeface="等线" panose="02010600030101010101" pitchFamily="2" charset="-122"/>
                <a:ea typeface="等线" panose="02010600030101010101" pitchFamily="2" charset="-122"/>
              </a:rPr>
              <a:t>solve</a:t>
            </a:r>
          </a:p>
          <a:p>
            <a:pPr lvl="0" algn="r">
              <a:buNone/>
            </a:pPr>
            <a:r>
              <a:rPr lang="en-US" altLang="zh-CN" b="0" smtClean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="0" i="0" smtClean="0">
                <a:latin typeface="等线" panose="02010600030101010101" pitchFamily="2" charset="-122"/>
                <a:ea typeface="等线" panose="02010600030101010101" pitchFamily="2" charset="-122"/>
              </a:rPr>
              <a:t>by</a:t>
            </a:r>
            <a:r>
              <a:rPr lang="en-US" altLang="zh-CN" b="0" smtClean="0">
                <a:latin typeface="等线" panose="02010600030101010101" pitchFamily="2" charset="-122"/>
                <a:ea typeface="等线" panose="02010600030101010101" pitchFamily="2" charset="-122"/>
              </a:rPr>
              <a:t> Oracle</a:t>
            </a:r>
            <a:endParaRPr lang="en-US" b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1263" y="285009"/>
            <a:ext cx="7509204" cy="97079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小组工作  </a:t>
            </a:r>
            <a:r>
              <a:rPr lang="en-US" altLang="zh-CN" sz="2000" b="0" cap="all" smtClean="0">
                <a:latin typeface="等线" panose="02010600030101010101" pitchFamily="2" charset="-122"/>
                <a:ea typeface="等线" panose="02010600030101010101" pitchFamily="2" charset="-122"/>
              </a:rPr>
              <a:t>What we have done</a:t>
            </a:r>
            <a:endParaRPr lang="en" sz="2000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03524" y="2573124"/>
            <a:ext cx="2517568" cy="7956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latin typeface="等线" panose="02010600030101010101" pitchFamily="2" charset="-122"/>
                <a:ea typeface="等线" panose="02010600030101010101" pitchFamily="2" charset="-122"/>
              </a:rPr>
              <a:t>全组任务</a:t>
            </a:r>
            <a:endParaRPr lang="en-US" altLang="zh-CN" sz="1800" b="1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en-US" altLang="zh-CN" cap="all" smtClean="0">
                <a:latin typeface="等线" panose="02010600030101010101" pitchFamily="2" charset="-122"/>
                <a:ea typeface="等线" panose="02010600030101010101" pitchFamily="2" charset="-122"/>
              </a:rPr>
              <a:t>Total work</a:t>
            </a:r>
            <a:endParaRPr lang="zh-CN" altLang="en-US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3629" y="2032228"/>
            <a:ext cx="351735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rgbClr val="002060"/>
                </a:solidFill>
              </a:rPr>
              <a:t>使</a:t>
            </a:r>
            <a:r>
              <a:rPr lang="zh-CN" altLang="en-US" sz="2000" smtClean="0">
                <a:solidFill>
                  <a:srgbClr val="002060"/>
                </a:solidFill>
              </a:rPr>
              <a:t>机械组的零部件</a:t>
            </a:r>
            <a:r>
              <a:rPr lang="en-US" altLang="zh-CN" sz="2000">
                <a:solidFill>
                  <a:srgbClr val="002060"/>
                </a:solidFill>
              </a:rPr>
              <a:t> </a:t>
            </a:r>
            <a:r>
              <a:rPr lang="zh-CN" altLang="en-US" sz="2000" b="1" smtClean="0">
                <a:solidFill>
                  <a:srgbClr val="002060"/>
                </a:solidFill>
              </a:rPr>
              <a:t>工作</a:t>
            </a:r>
            <a:r>
              <a:rPr lang="en-US" altLang="zh-CN" sz="2000" b="1" smtClean="0">
                <a:solidFill>
                  <a:srgbClr val="002060"/>
                </a:solidFill>
              </a:rPr>
              <a:t>&amp;</a:t>
            </a:r>
            <a:r>
              <a:rPr lang="zh-CN" altLang="en-US" sz="2000" b="1" smtClean="0">
                <a:solidFill>
                  <a:srgbClr val="002060"/>
                </a:solidFill>
              </a:rPr>
              <a:t>运转</a:t>
            </a:r>
            <a:endParaRPr lang="en-US" altLang="zh-CN" sz="2000" b="1" smtClean="0">
              <a:solidFill>
                <a:srgbClr val="002060"/>
              </a:solidFill>
            </a:endParaRPr>
          </a:p>
          <a:p>
            <a:pPr algn="ctr"/>
            <a:endParaRPr lang="en-US" altLang="zh-CN" sz="2000" b="1">
              <a:solidFill>
                <a:srgbClr val="002060"/>
              </a:solidFill>
            </a:endParaRPr>
          </a:p>
          <a:p>
            <a:pPr algn="ctr"/>
            <a:endParaRPr lang="en-US" altLang="zh-CN" sz="2000" b="1" smtClean="0">
              <a:solidFill>
                <a:srgbClr val="002060"/>
              </a:solidFill>
            </a:endParaRPr>
          </a:p>
          <a:p>
            <a:pPr algn="ctr"/>
            <a:endParaRPr lang="en-US" altLang="zh-CN" cap="all" smtClean="0">
              <a:solidFill>
                <a:srgbClr val="002060"/>
              </a:solidFill>
            </a:endParaRPr>
          </a:p>
          <a:p>
            <a:pPr algn="ctr"/>
            <a:endParaRPr lang="en-US" altLang="zh-CN" cap="all" smtClean="0">
              <a:solidFill>
                <a:srgbClr val="002060"/>
              </a:solidFill>
            </a:endParaRPr>
          </a:p>
          <a:p>
            <a:pPr algn="ctr"/>
            <a:endParaRPr lang="en-US" altLang="zh-CN" cap="all" smtClean="0">
              <a:solidFill>
                <a:srgbClr val="002060"/>
              </a:solidFill>
            </a:endParaRPr>
          </a:p>
          <a:p>
            <a:pPr algn="ctr"/>
            <a:r>
              <a:rPr lang="en-US" altLang="zh-CN" cap="all" smtClean="0">
                <a:solidFill>
                  <a:srgbClr val="002060"/>
                </a:solidFill>
              </a:rPr>
              <a:t>Make components </a:t>
            </a:r>
            <a:r>
              <a:rPr lang="en-US" altLang="zh-CN" b="1" cap="all" smtClean="0">
                <a:solidFill>
                  <a:srgbClr val="002060"/>
                </a:solidFill>
              </a:rPr>
              <a:t>work</a:t>
            </a:r>
            <a:endParaRPr lang="zh-CN" altLang="en-US" b="1" cap="all">
              <a:solidFill>
                <a:srgbClr val="00206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06519" y="370295"/>
            <a:ext cx="190789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all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发现</a:t>
            </a:r>
            <a:r>
              <a:rPr lang="en-US" altLang="zh-CN" sz="2000" cap="all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cap="all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600" cap="all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discover</a:t>
            </a:r>
            <a:endParaRPr lang="zh-CN" altLang="en-US" sz="1600" b="0" cap="all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1263" y="285009"/>
            <a:ext cx="7509204" cy="97079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小组工作  </a:t>
            </a:r>
            <a:r>
              <a:rPr lang="en-US" altLang="zh-CN" b="0" cap="all">
                <a:latin typeface="等线" panose="02010600030101010101" pitchFamily="2" charset="-122"/>
                <a:ea typeface="等线" panose="02010600030101010101" pitchFamily="2" charset="-122"/>
              </a:rPr>
              <a:t>What we have done</a:t>
            </a:r>
            <a:endParaRPr lang="en" sz="2000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1263" y="1489107"/>
            <a:ext cx="2517568" cy="6650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latin typeface="等线" panose="02010600030101010101" pitchFamily="2" charset="-122"/>
                <a:ea typeface="等线" panose="02010600030101010101" pitchFamily="2" charset="-122"/>
              </a:rPr>
              <a:t>丁致远  </a:t>
            </a:r>
            <a:r>
              <a:rPr lang="en-US" altLang="zh-CN" cap="all" smtClean="0">
                <a:latin typeface="等线" panose="02010600030101010101" pitchFamily="2" charset="-122"/>
                <a:ea typeface="等线" panose="02010600030101010101" pitchFamily="2" charset="-122"/>
              </a:rPr>
              <a:t>stiven ding</a:t>
            </a:r>
            <a:endParaRPr lang="zh-CN" altLang="en-US" sz="105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01341" y="1489599"/>
            <a:ext cx="2517568" cy="6650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latin typeface="等线" panose="02010600030101010101" pitchFamily="2" charset="-122"/>
                <a:ea typeface="等线" panose="02010600030101010101" pitchFamily="2" charset="-122"/>
              </a:rPr>
              <a:t>刘李正  </a:t>
            </a:r>
            <a:r>
              <a:rPr lang="en-US" altLang="zh-CN" cap="all" smtClean="0">
                <a:latin typeface="等线" panose="02010600030101010101" pitchFamily="2" charset="-122"/>
                <a:ea typeface="等线" panose="02010600030101010101" pitchFamily="2" charset="-122"/>
              </a:rPr>
              <a:t>tiger liu</a:t>
            </a:r>
            <a:endParaRPr lang="zh-CN" altLang="en-US" sz="105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1419" y="1489106"/>
            <a:ext cx="2517568" cy="6650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等线" panose="02010600030101010101" pitchFamily="2" charset="-122"/>
                <a:ea typeface="等线" panose="02010600030101010101" pitchFamily="2" charset="-122"/>
              </a:rPr>
              <a:t>杨林千</a:t>
            </a:r>
            <a:r>
              <a:rPr lang="zh-CN" altLang="en-US" sz="2000" b="1" smtClean="0">
                <a:latin typeface="等线" panose="02010600030101010101" pitchFamily="2" charset="-122"/>
                <a:ea typeface="等线" panose="02010600030101010101" pitchFamily="2" charset="-122"/>
              </a:rPr>
              <a:t>  </a:t>
            </a:r>
            <a:r>
              <a:rPr lang="en-US" altLang="zh-CN" cap="all" smtClean="0">
                <a:latin typeface="等线" panose="02010600030101010101" pitchFamily="2" charset="-122"/>
                <a:ea typeface="等线" panose="02010600030101010101" pitchFamily="2" charset="-122"/>
              </a:rPr>
              <a:t>Bob yang</a:t>
            </a:r>
            <a:endParaRPr lang="zh-CN" altLang="en-US" sz="105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682746505"/>
              </p:ext>
            </p:extLst>
          </p:nvPr>
        </p:nvGraphicFramePr>
        <p:xfrm>
          <a:off x="450726" y="2270234"/>
          <a:ext cx="2518105" cy="2364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1581580133"/>
              </p:ext>
            </p:extLst>
          </p:nvPr>
        </p:nvGraphicFramePr>
        <p:xfrm>
          <a:off x="3300804" y="2259723"/>
          <a:ext cx="2518105" cy="2785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2499713196"/>
              </p:ext>
            </p:extLst>
          </p:nvPr>
        </p:nvGraphicFramePr>
        <p:xfrm>
          <a:off x="6150882" y="2270234"/>
          <a:ext cx="2518105" cy="2364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3" name="矩形 12"/>
          <p:cNvSpPr/>
          <p:nvPr/>
        </p:nvSpPr>
        <p:spPr>
          <a:xfrm>
            <a:off x="7006519" y="370295"/>
            <a:ext cx="190789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all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发现</a:t>
            </a:r>
            <a:r>
              <a:rPr lang="en-US" altLang="zh-CN" sz="2000" cap="all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cap="all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600" cap="all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discover</a:t>
            </a:r>
            <a:endParaRPr lang="zh-CN" altLang="en-US" sz="1600" b="0" cap="all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934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1263" y="285009"/>
            <a:ext cx="7509204" cy="97079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整理程序结构  </a:t>
            </a:r>
            <a:r>
              <a:rPr lang="en-US" altLang="zh-CN" b="0" cap="all" smtClean="0">
                <a:latin typeface="等线" panose="02010600030101010101" pitchFamily="2" charset="-122"/>
                <a:ea typeface="等线" panose="02010600030101010101" pitchFamily="2" charset="-122"/>
              </a:rPr>
              <a:t>comb the code</a:t>
            </a:r>
            <a:endParaRPr lang="en" sz="2000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05104" y="329483"/>
            <a:ext cx="171072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all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分析 </a:t>
            </a:r>
            <a:r>
              <a:rPr lang="en-US" altLang="zh-CN" sz="1600" cap="all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Analyse</a:t>
            </a:r>
            <a:endParaRPr lang="zh-CN" altLang="en-US" sz="1600" b="0" cap="all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1263" y="1866433"/>
            <a:ext cx="272023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i="1" smtClean="0">
                <a:latin typeface="等线" panose="02010600030101010101" pitchFamily="2" charset="-122"/>
                <a:ea typeface="等线" panose="02010600030101010101" pitchFamily="2" charset="-122"/>
              </a:rPr>
              <a:t>在收到组委会下发的代码后，嵌入组全组花费了两天时间，对全部代码进行梳理，以弄清机器人已有代码的运行方式。</a:t>
            </a:r>
            <a:endParaRPr lang="en-US" altLang="zh-CN" sz="1800" i="1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600" i="1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i="1" smtClean="0">
                <a:latin typeface="等线" panose="02010600030101010101" pitchFamily="2" charset="-122"/>
                <a:ea typeface="等线" panose="02010600030101010101" pitchFamily="2" charset="-122"/>
              </a:rPr>
              <a:t>Having received the code, our group spent 3 days combing the code, in order to be clear of it.</a:t>
            </a:r>
            <a:endParaRPr lang="zh-CN" altLang="en-US" i="1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955" b="1100"/>
          <a:stretch/>
        </p:blipFill>
        <p:spPr>
          <a:xfrm>
            <a:off x="3519348" y="991122"/>
            <a:ext cx="2508730" cy="38988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810" y="2736583"/>
            <a:ext cx="2399602" cy="2153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563" y="1328548"/>
            <a:ext cx="1638095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7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1815525" y="1888150"/>
            <a:ext cx="55131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最终机器人</a:t>
            </a:r>
            <a:endParaRPr lang="en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ubTitle" idx="1"/>
          </p:nvPr>
        </p:nvSpPr>
        <p:spPr>
          <a:xfrm>
            <a:off x="1815375" y="2916250"/>
            <a:ext cx="55131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cap="all" smtClean="0">
                <a:latin typeface="等线" panose="02010600030101010101" pitchFamily="2" charset="-122"/>
                <a:ea typeface="等线" panose="02010600030101010101" pitchFamily="2" charset="-122"/>
              </a:rPr>
              <a:t>FINAL ROBOT</a:t>
            </a:r>
            <a:endParaRPr lang="en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 rot="576228">
            <a:off x="7039933" y="-88389"/>
            <a:ext cx="1451038" cy="264687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altLang="zh-CN" sz="16600" b="1">
                <a:ln w="66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</a:rPr>
              <a:t>1</a:t>
            </a:r>
            <a:endParaRPr lang="zh-CN" altLang="en-US" sz="6600" b="1">
              <a:ln w="660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1263" y="285009"/>
            <a:ext cx="7509204" cy="97079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整理程序结构  </a:t>
            </a:r>
            <a:r>
              <a:rPr lang="en-US" altLang="zh-CN" b="0" cap="all" smtClean="0">
                <a:latin typeface="等线" panose="02010600030101010101" pitchFamily="2" charset="-122"/>
                <a:ea typeface="等线" panose="02010600030101010101" pitchFamily="2" charset="-122"/>
              </a:rPr>
              <a:t>comb the code</a:t>
            </a:r>
            <a:endParaRPr lang="en" sz="2000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05104" y="329483"/>
            <a:ext cx="171072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all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分析 </a:t>
            </a:r>
            <a:r>
              <a:rPr lang="en-US" altLang="zh-CN" sz="1600" cap="all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Analyse</a:t>
            </a:r>
            <a:endParaRPr lang="zh-CN" altLang="en-US" sz="1600" b="0" cap="all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867676239"/>
              </p:ext>
            </p:extLst>
          </p:nvPr>
        </p:nvGraphicFramePr>
        <p:xfrm>
          <a:off x="1824473" y="1004057"/>
          <a:ext cx="5675697" cy="357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701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1263" y="285009"/>
            <a:ext cx="7509204" cy="97079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smtClean="0">
                <a:latin typeface="等线" panose="02010600030101010101" pitchFamily="2" charset="-122"/>
                <a:ea typeface="等线" panose="02010600030101010101" pitchFamily="2" charset="-122"/>
              </a:rPr>
              <a:t>STM</a:t>
            </a:r>
            <a:r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与</a:t>
            </a:r>
            <a:r>
              <a:rPr lang="en-US" altLang="zh-CN" smtClean="0">
                <a:latin typeface="等线" panose="02010600030101010101" pitchFamily="2" charset="-122"/>
                <a:ea typeface="等线" panose="02010600030101010101" pitchFamily="2" charset="-122"/>
              </a:rPr>
              <a:t>Arduino</a:t>
            </a:r>
            <a:r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的通信  </a:t>
            </a:r>
            <a:r>
              <a:rPr lang="en-US" altLang="zh-CN" smtClean="0"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br>
              <a:rPr lang="en-US" altLang="zh-CN" smtClean="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en-US" altLang="zh-CN" b="0" cap="all" smtClean="0">
                <a:latin typeface="等线" panose="02010600030101010101" pitchFamily="2" charset="-122"/>
                <a:ea typeface="等线" panose="02010600030101010101" pitchFamily="2" charset="-122"/>
              </a:rPr>
              <a:t>communication between boards</a:t>
            </a:r>
            <a:endParaRPr lang="en" sz="2000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34949" y="329483"/>
            <a:ext cx="14510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all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解决 </a:t>
            </a:r>
            <a:r>
              <a:rPr lang="en-US" altLang="zh-CN" sz="1600" cap="all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solve</a:t>
            </a:r>
            <a:endParaRPr lang="zh-CN" altLang="en-US" sz="1600" b="0" cap="all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9392" y="1208301"/>
            <a:ext cx="422237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200" smtClean="0">
                <a:solidFill>
                  <a:srgbClr val="D4D4D4"/>
                </a:solidFill>
                <a:latin typeface="Consolas" panose="020B0609020204030204" pitchFamily="49" charset="0"/>
              </a:rPr>
              <a:t>tSendTXoneData </a:t>
            </a:r>
            <a:r>
              <a:rPr lang="en-US" altLang="zh-CN" sz="1200">
                <a:solidFill>
                  <a:srgbClr val="D4D4D4"/>
                </a:solidFill>
                <a:latin typeface="Consolas" panose="020B0609020204030204" pitchFamily="49" charset="0"/>
              </a:rPr>
              <a:t>SendData;</a:t>
            </a:r>
          </a:p>
          <a:p>
            <a:r>
              <a:rPr lang="en-US" altLang="zh-CN" sz="1200">
                <a:solidFill>
                  <a:srgbClr val="D4D4D4"/>
                </a:solidFill>
                <a:latin typeface="Consolas" panose="020B0609020204030204" pitchFamily="49" charset="0"/>
              </a:rPr>
              <a:t>tReceArduinoData ReceData;</a:t>
            </a:r>
          </a:p>
          <a:p>
            <a:r>
              <a:rPr lang="en-US" altLang="zh-CN" sz="1200">
                <a:solidFill>
                  <a:srgbClr val="4EC9B0"/>
                </a:solidFill>
                <a:latin typeface="Consolas" panose="020B0609020204030204" pitchFamily="49" charset="0"/>
              </a:rPr>
              <a:t>uint8_t</a:t>
            </a:r>
            <a:r>
              <a:rPr lang="en-US" altLang="zh-CN" sz="12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smtClean="0">
                <a:solidFill>
                  <a:srgbClr val="D4D4D4"/>
                </a:solidFill>
                <a:latin typeface="Consolas" panose="020B0609020204030204" pitchFamily="49" charset="0"/>
              </a:rPr>
              <a:t>arduino_buff[8];</a:t>
            </a:r>
            <a:endParaRPr lang="en-US" altLang="zh-CN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4EC9B0"/>
                </a:solidFill>
                <a:latin typeface="Consolas" panose="020B0609020204030204" pitchFamily="49" charset="0"/>
              </a:rPr>
              <a:t>uint8_t</a:t>
            </a:r>
            <a:r>
              <a:rPr lang="en-US" altLang="zh-CN" sz="12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smtClean="0">
                <a:solidFill>
                  <a:srgbClr val="D4D4D4"/>
                </a:solidFill>
                <a:latin typeface="Consolas" panose="020B0609020204030204" pitchFamily="49" charset="0"/>
              </a:rPr>
              <a:t>auto_send[3];</a:t>
            </a:r>
          </a:p>
          <a:p>
            <a:endParaRPr lang="en-US" altLang="zh-CN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zh-CN" sz="12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9392" y="1985029"/>
            <a:ext cx="4222376" cy="16004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2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>
                <a:solidFill>
                  <a:srgbClr val="DCDCAA"/>
                </a:solidFill>
                <a:latin typeface="Consolas" panose="020B0609020204030204" pitchFamily="49" charset="0"/>
              </a:rPr>
              <a:t>arduino_uart_init</a:t>
            </a:r>
            <a:r>
              <a:rPr lang="en-US" altLang="zh-CN" sz="120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20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>
                <a:solidFill>
                  <a:srgbClr val="DCDCAA"/>
                </a:solidFill>
                <a:latin typeface="Consolas" panose="020B0609020204030204" pitchFamily="49" charset="0"/>
              </a:rPr>
              <a:t>__HAL_UART_CLEAR_IDLEFLAG</a:t>
            </a:r>
            <a:r>
              <a:rPr lang="en-US" altLang="zh-CN" sz="1200">
                <a:solidFill>
                  <a:srgbClr val="D4D4D4"/>
                </a:solidFill>
                <a:latin typeface="Consolas" panose="020B0609020204030204" pitchFamily="49" charset="0"/>
              </a:rPr>
              <a:t>(&amp;ARDUINO_HUART);</a:t>
            </a:r>
          </a:p>
          <a:p>
            <a:r>
              <a:rPr lang="en-US" altLang="zh-CN" sz="1200">
                <a:solidFill>
                  <a:srgbClr val="DCDCAA"/>
                </a:solidFill>
                <a:latin typeface="Consolas" panose="020B0609020204030204" pitchFamily="49" charset="0"/>
              </a:rPr>
              <a:t>__HAL_UART_ENABLE_IT</a:t>
            </a:r>
            <a:r>
              <a:rPr lang="en-US" altLang="zh-CN" sz="1200">
                <a:solidFill>
                  <a:srgbClr val="D4D4D4"/>
                </a:solidFill>
                <a:latin typeface="Consolas" panose="020B0609020204030204" pitchFamily="49" charset="0"/>
              </a:rPr>
              <a:t>(&amp;ARDUINO_HUART, UART_IT_IDLE);</a:t>
            </a:r>
          </a:p>
          <a:p>
            <a:r>
              <a:rPr lang="en-US" altLang="zh-CN" sz="1200">
                <a:solidFill>
                  <a:srgbClr val="DCDCAA"/>
                </a:solidFill>
                <a:latin typeface="Consolas" panose="020B0609020204030204" pitchFamily="49" charset="0"/>
              </a:rPr>
              <a:t>UART_Receive_DMA_No_IT</a:t>
            </a:r>
            <a:r>
              <a:rPr lang="en-US" altLang="zh-CN" sz="1200">
                <a:solidFill>
                  <a:srgbClr val="D4D4D4"/>
                </a:solidFill>
                <a:latin typeface="Consolas" panose="020B0609020204030204" pitchFamily="49" charset="0"/>
              </a:rPr>
              <a:t>(&amp;ARDUINO_HUART, arduino_buff, AUTOP_SIZE);</a:t>
            </a:r>
          </a:p>
          <a:p>
            <a:r>
              <a:rPr lang="en-US" altLang="zh-CN" sz="12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320145" y="1739705"/>
            <a:ext cx="336584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仿</a:t>
            </a:r>
            <a:r>
              <a:rPr lang="zh-CN" altLang="en-US" sz="1600" smtClean="0"/>
              <a:t>照原有程序中对裁判系统和对</a:t>
            </a:r>
            <a:r>
              <a:rPr lang="en-US" altLang="zh-CN" sz="1600" smtClean="0"/>
              <a:t>DBUS</a:t>
            </a:r>
            <a:r>
              <a:rPr lang="zh-CN" altLang="en-US" sz="1600" smtClean="0"/>
              <a:t>的</a:t>
            </a:r>
            <a:r>
              <a:rPr lang="en-US" altLang="zh-CN" sz="1600" smtClean="0"/>
              <a:t>UART</a:t>
            </a:r>
            <a:r>
              <a:rPr lang="zh-CN" altLang="en-US" sz="1600" smtClean="0"/>
              <a:t>通信，我们编写了通过</a:t>
            </a:r>
            <a:r>
              <a:rPr lang="en-US" altLang="zh-CN" sz="1600" smtClean="0"/>
              <a:t>UART6</a:t>
            </a:r>
            <a:r>
              <a:rPr lang="zh-CN" altLang="en-US" sz="1600" smtClean="0"/>
              <a:t>串口，使</a:t>
            </a:r>
            <a:r>
              <a:rPr lang="en-US" altLang="zh-CN" sz="1600" smtClean="0"/>
              <a:t>STM32F427</a:t>
            </a:r>
            <a:r>
              <a:rPr lang="zh-CN" altLang="en-US" sz="1600" smtClean="0"/>
              <a:t>与</a:t>
            </a:r>
            <a:r>
              <a:rPr lang="en-US" altLang="zh-CN" sz="1600" smtClean="0"/>
              <a:t>Arduino Mega 2560</a:t>
            </a:r>
            <a:r>
              <a:rPr lang="zh-CN" altLang="en-US" sz="1600" smtClean="0"/>
              <a:t>通信的初始化、数据发送和接收程序。</a:t>
            </a:r>
            <a:endParaRPr lang="en-US" altLang="zh-CN" sz="1600" smtClean="0"/>
          </a:p>
          <a:p>
            <a:endParaRPr lang="en-US" altLang="zh-CN" sz="1600"/>
          </a:p>
          <a:p>
            <a:r>
              <a:rPr lang="en-US" altLang="zh-CN" sz="1600"/>
              <a:t>Accroding to the code for DBUS and judge system, we programmed the code of </a:t>
            </a:r>
            <a:r>
              <a:rPr lang="en-US" altLang="zh-CN" sz="1600" smtClean="0"/>
              <a:t>initialization UART, sending data and receiving data.</a:t>
            </a:r>
            <a:endParaRPr lang="zh-CN" altLang="en-US" sz="1600"/>
          </a:p>
        </p:txBody>
      </p:sp>
      <p:sp>
        <p:nvSpPr>
          <p:cNvPr id="11" name="矩形 10"/>
          <p:cNvSpPr/>
          <p:nvPr/>
        </p:nvSpPr>
        <p:spPr>
          <a:xfrm>
            <a:off x="629392" y="3557613"/>
            <a:ext cx="4222376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1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1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>
                <a:solidFill>
                  <a:srgbClr val="DCDCAA"/>
                </a:solidFill>
                <a:latin typeface="Consolas" panose="020B0609020204030204" pitchFamily="49" charset="0"/>
              </a:rPr>
              <a:t>uart_send_data</a:t>
            </a:r>
            <a:r>
              <a:rPr lang="en-US" altLang="zh-CN" sz="1100">
                <a:solidFill>
                  <a:srgbClr val="D4D4D4"/>
                </a:solidFill>
                <a:latin typeface="Consolas" panose="020B0609020204030204" pitchFamily="49" charset="0"/>
              </a:rPr>
              <a:t>(UART_HandleTypeDef *huart)</a:t>
            </a:r>
          </a:p>
          <a:p>
            <a:r>
              <a:rPr lang="en-US" altLang="zh-CN" sz="110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10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altLang="zh-CN" sz="1100">
                <a:solidFill>
                  <a:srgbClr val="DCDCAA"/>
                </a:solidFill>
                <a:latin typeface="Consolas" panose="020B0609020204030204" pitchFamily="49" charset="0"/>
              </a:rPr>
              <a:t>memcpy</a:t>
            </a:r>
            <a:r>
              <a:rPr lang="en-US" altLang="zh-CN" sz="1100">
                <a:solidFill>
                  <a:srgbClr val="D4D4D4"/>
                </a:solidFill>
                <a:latin typeface="Consolas" panose="020B0609020204030204" pitchFamily="49" charset="0"/>
              </a:rPr>
              <a:t>(auto_send, &amp;SendData, </a:t>
            </a:r>
            <a:r>
              <a:rPr lang="en-US" altLang="zh-CN" sz="1100">
                <a:solidFill>
                  <a:srgbClr val="569CD6"/>
                </a:solidFill>
                <a:latin typeface="Consolas" panose="020B0609020204030204" pitchFamily="49" charset="0"/>
              </a:rPr>
              <a:t>sizeof</a:t>
            </a:r>
            <a:r>
              <a:rPr lang="en-US" altLang="zh-CN" sz="1100">
                <a:solidFill>
                  <a:srgbClr val="D4D4D4"/>
                </a:solidFill>
                <a:latin typeface="Consolas" panose="020B0609020204030204" pitchFamily="49" charset="0"/>
              </a:rPr>
              <a:t>(tSendTXoneData));</a:t>
            </a:r>
          </a:p>
          <a:p>
            <a:r>
              <a:rPr lang="en-US" altLang="zh-CN" sz="11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100">
                <a:solidFill>
                  <a:srgbClr val="DCDCAA"/>
                </a:solidFill>
                <a:latin typeface="Consolas" panose="020B0609020204030204" pitchFamily="49" charset="0"/>
              </a:rPr>
              <a:t>HAL_UART_Transmit</a:t>
            </a:r>
            <a:r>
              <a:rPr lang="en-US" altLang="zh-CN" sz="1100">
                <a:solidFill>
                  <a:srgbClr val="D4D4D4"/>
                </a:solidFill>
                <a:latin typeface="Consolas" panose="020B0609020204030204" pitchFamily="49" charset="0"/>
              </a:rPr>
              <a:t>(huart, auto_send, </a:t>
            </a:r>
            <a:r>
              <a:rPr lang="en-US" altLang="zh-CN" sz="1100">
                <a:solidFill>
                  <a:srgbClr val="569CD6"/>
                </a:solidFill>
                <a:latin typeface="Consolas" panose="020B0609020204030204" pitchFamily="49" charset="0"/>
              </a:rPr>
              <a:t>sizeof</a:t>
            </a:r>
            <a:r>
              <a:rPr lang="en-US" altLang="zh-CN" sz="1100">
                <a:solidFill>
                  <a:srgbClr val="D4D4D4"/>
                </a:solidFill>
                <a:latin typeface="Consolas" panose="020B0609020204030204" pitchFamily="49" charset="0"/>
              </a:rPr>
              <a:t>(tSendTXoneData), </a:t>
            </a:r>
            <a:r>
              <a:rPr lang="en-US" altLang="zh-CN" sz="1100">
                <a:solidFill>
                  <a:srgbClr val="B5CEA8"/>
                </a:solidFill>
                <a:latin typeface="Consolas" panose="020B0609020204030204" pitchFamily="49" charset="0"/>
              </a:rPr>
              <a:t>30</a:t>
            </a:r>
            <a:r>
              <a:rPr lang="en-US" altLang="zh-CN" sz="110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100">
                <a:solidFill>
                  <a:srgbClr val="D4D4D4"/>
                </a:solidFill>
                <a:latin typeface="Consolas" panose="020B0609020204030204" pitchFamily="49" charset="0"/>
              </a:rPr>
              <a:t>    SendData.</a:t>
            </a:r>
            <a:r>
              <a:rPr lang="en-US" altLang="zh-CN" sz="1100">
                <a:solidFill>
                  <a:srgbClr val="9CDCFE"/>
                </a:solidFill>
                <a:latin typeface="Consolas" panose="020B0609020204030204" pitchFamily="49" charset="0"/>
              </a:rPr>
              <a:t>sof</a:t>
            </a:r>
            <a:r>
              <a:rPr lang="en-US" altLang="zh-CN" sz="11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100">
                <a:solidFill>
                  <a:srgbClr val="B5CEA8"/>
                </a:solidFill>
                <a:latin typeface="Consolas" panose="020B0609020204030204" pitchFamily="49" charset="0"/>
              </a:rPr>
              <a:t>123</a:t>
            </a:r>
            <a:r>
              <a:rPr lang="en-US" altLang="zh-CN" sz="11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1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490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1263" y="285009"/>
            <a:ext cx="7509204" cy="97079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smtClean="0">
                <a:latin typeface="等线" panose="02010600030101010101" pitchFamily="2" charset="-122"/>
                <a:ea typeface="等线" panose="02010600030101010101" pitchFamily="2" charset="-122"/>
              </a:rPr>
              <a:t>STM</a:t>
            </a:r>
            <a:r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与</a:t>
            </a:r>
            <a:r>
              <a:rPr lang="en-US" altLang="zh-CN" smtClean="0">
                <a:latin typeface="等线" panose="02010600030101010101" pitchFamily="2" charset="-122"/>
                <a:ea typeface="等线" panose="02010600030101010101" pitchFamily="2" charset="-122"/>
              </a:rPr>
              <a:t>Arduino</a:t>
            </a:r>
            <a:r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的通信  </a:t>
            </a:r>
            <a:r>
              <a:rPr lang="en-US" altLang="zh-CN" smtClean="0"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br>
              <a:rPr lang="en-US" altLang="zh-CN" smtClean="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en-US" altLang="zh-CN" b="0" cap="all" smtClean="0">
                <a:latin typeface="等线" panose="02010600030101010101" pitchFamily="2" charset="-122"/>
                <a:ea typeface="等线" panose="02010600030101010101" pitchFamily="2" charset="-122"/>
              </a:rPr>
              <a:t>communication between boards</a:t>
            </a:r>
            <a:endParaRPr lang="en" sz="2000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34949" y="329483"/>
            <a:ext cx="14510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all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解决 </a:t>
            </a:r>
            <a:r>
              <a:rPr lang="en-US" altLang="zh-CN" sz="1600" cap="all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solve</a:t>
            </a:r>
            <a:endParaRPr lang="zh-CN" altLang="en-US" sz="1600" b="0" cap="all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731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1263" y="285009"/>
            <a:ext cx="7509204" cy="97079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自动取块  </a:t>
            </a:r>
            <a:r>
              <a:rPr lang="en-US" altLang="zh-CN" b="0" cap="all">
                <a:latin typeface="等线" panose="02010600030101010101" pitchFamily="2" charset="-122"/>
                <a:ea typeface="等线" panose="02010600030101010101" pitchFamily="2" charset="-122"/>
              </a:rPr>
              <a:t>automatically </a:t>
            </a:r>
            <a:r>
              <a:rPr lang="en-US" altLang="zh-CN" b="0" cap="all" smtClean="0">
                <a:latin typeface="等线" panose="02010600030101010101" pitchFamily="2" charset="-122"/>
                <a:ea typeface="等线" panose="02010600030101010101" pitchFamily="2" charset="-122"/>
              </a:rPr>
              <a:t>picking</a:t>
            </a:r>
            <a:endParaRPr lang="en" sz="2000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34949" y="329483"/>
            <a:ext cx="14510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all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解决 </a:t>
            </a:r>
            <a:r>
              <a:rPr lang="en-US" altLang="zh-CN" sz="1600" cap="all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solve</a:t>
            </a:r>
            <a:endParaRPr lang="zh-CN" altLang="en-US" sz="1600" b="0" cap="all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AF0"/>
              </a:clrFrom>
              <a:clrTo>
                <a:srgbClr val="FFFA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" b="1641"/>
          <a:stretch/>
        </p:blipFill>
        <p:spPr>
          <a:xfrm>
            <a:off x="451263" y="777766"/>
            <a:ext cx="8238586" cy="41828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959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1263" y="285009"/>
            <a:ext cx="7509204" cy="97079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自动取块  </a:t>
            </a:r>
            <a:r>
              <a:rPr lang="en-US" altLang="zh-CN" b="0" cap="all">
                <a:latin typeface="等线" panose="02010600030101010101" pitchFamily="2" charset="-122"/>
                <a:ea typeface="等线" panose="02010600030101010101" pitchFamily="2" charset="-122"/>
              </a:rPr>
              <a:t>automatically </a:t>
            </a:r>
            <a:r>
              <a:rPr lang="en-US" altLang="zh-CN" b="0" cap="all" smtClean="0">
                <a:latin typeface="等线" panose="02010600030101010101" pitchFamily="2" charset="-122"/>
                <a:ea typeface="等线" panose="02010600030101010101" pitchFamily="2" charset="-122"/>
              </a:rPr>
              <a:t>picking</a:t>
            </a:r>
            <a:endParaRPr lang="en" sz="2000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34949" y="329483"/>
            <a:ext cx="14510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all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解决 </a:t>
            </a:r>
            <a:r>
              <a:rPr lang="en-US" altLang="zh-CN" sz="1600" cap="all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solve</a:t>
            </a:r>
            <a:endParaRPr lang="zh-CN" altLang="en-US" sz="1600" b="0" cap="all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15614" y="902270"/>
            <a:ext cx="4572000" cy="4293483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05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 (test)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TIM2-&gt;</a:t>
            </a:r>
            <a:r>
              <a:rPr lang="en-US" altLang="zh-CN" sz="1050">
                <a:solidFill>
                  <a:srgbClr val="9CDCFE"/>
                </a:solidFill>
                <a:latin typeface="Consolas" panose="020B0609020204030204" pitchFamily="49" charset="0"/>
              </a:rPr>
              <a:t>CCR2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550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050">
                <a:solidFill>
                  <a:srgbClr val="608B4E"/>
                </a:solidFill>
                <a:latin typeface="Consolas" panose="020B0609020204030204" pitchFamily="49" charset="0"/>
              </a:rPr>
              <a:t>//elbow_lift = 1</a:t>
            </a:r>
            <a:endParaRPr lang="en-US" altLang="zh-CN" sz="105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050">
                <a:solidFill>
                  <a:srgbClr val="DCDCAA"/>
                </a:solidFill>
                <a:latin typeface="Consolas" panose="020B0609020204030204" pitchFamily="49" charset="0"/>
              </a:rPr>
              <a:t>osDelay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050">
                <a:solidFill>
                  <a:srgbClr val="DCDCAA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(GPIOC, GPIO_PIN_5, GPIO_PIN_RESET); </a:t>
            </a:r>
            <a:r>
              <a:rPr lang="en-US" altLang="zh-CN" sz="1050" smtClean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050" smtClean="0">
                <a:solidFill>
                  <a:srgbClr val="608B4E"/>
                </a:solidFill>
                <a:latin typeface="Consolas" panose="020B0609020204030204" pitchFamily="49" charset="0"/>
              </a:rPr>
              <a:t>//</a:t>
            </a:r>
            <a:r>
              <a:rPr lang="en-US" altLang="zh-CN" sz="1050">
                <a:solidFill>
                  <a:srgbClr val="608B4E"/>
                </a:solidFill>
                <a:latin typeface="Consolas" panose="020B0609020204030204" pitchFamily="49" charset="0"/>
              </a:rPr>
              <a:t>arm_motor = 1</a:t>
            </a:r>
            <a:endParaRPr lang="en-US" altLang="zh-CN" sz="105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TIM8-&gt;</a:t>
            </a:r>
            <a:r>
              <a:rPr lang="en-US" altLang="zh-CN" sz="1050">
                <a:solidFill>
                  <a:srgbClr val="9CDCFE"/>
                </a:solidFill>
                <a:latin typeface="Consolas" panose="020B0609020204030204" pitchFamily="49" charset="0"/>
              </a:rPr>
              <a:t>CCR2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700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050">
                <a:solidFill>
                  <a:srgbClr val="DCDCAA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(GPIOA, GPIO_PIN_5, GPIO_PIN_SET);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TIM8-&gt;</a:t>
            </a:r>
            <a:r>
              <a:rPr lang="en-US" altLang="zh-CN" sz="1050">
                <a:solidFill>
                  <a:srgbClr val="9CDCFE"/>
                </a:solidFill>
                <a:latin typeface="Consolas" panose="020B0609020204030204" pitchFamily="49" charset="0"/>
              </a:rPr>
              <a:t>CCR3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700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050">
                <a:solidFill>
                  <a:srgbClr val="DCDCAA"/>
                </a:solidFill>
                <a:latin typeface="Consolas" panose="020B0609020204030204" pitchFamily="49" charset="0"/>
              </a:rPr>
              <a:t>osDelay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1650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050">
                <a:solidFill>
                  <a:srgbClr val="DCDCAA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(GPIOC, GPIO_PIN_5, GPIO_PIN_SET); </a:t>
            </a:r>
            <a:r>
              <a:rPr lang="en-US" altLang="zh-CN" sz="1050" smtClean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050" smtClean="0">
                <a:solidFill>
                  <a:srgbClr val="608B4E"/>
                </a:solidFill>
                <a:latin typeface="Consolas" panose="020B0609020204030204" pitchFamily="49" charset="0"/>
              </a:rPr>
              <a:t>//</a:t>
            </a:r>
            <a:r>
              <a:rPr lang="en-US" altLang="zh-CN" sz="1050">
                <a:solidFill>
                  <a:srgbClr val="608B4E"/>
                </a:solidFill>
                <a:latin typeface="Consolas" panose="020B0609020204030204" pitchFamily="49" charset="0"/>
              </a:rPr>
              <a:t>arm_motor = 2</a:t>
            </a:r>
            <a:endParaRPr lang="en-US" altLang="zh-CN" sz="105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s6 = 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00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050">
                <a:solidFill>
                  <a:srgbClr val="DCDCAA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(GPIOA, GPIO_PIN_5, GPIO_PIN_SET);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s7 = 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00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050">
                <a:solidFill>
                  <a:srgbClr val="DCDCAA"/>
                </a:solidFill>
                <a:latin typeface="Consolas" panose="020B0609020204030204" pitchFamily="49" charset="0"/>
              </a:rPr>
              <a:t>osDelay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1200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050">
                <a:solidFill>
                  <a:srgbClr val="DCDCAA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(GPIOC, GPIO_PIN_5, GPIO_PIN_SET); </a:t>
            </a:r>
            <a:r>
              <a:rPr lang="en-US" altLang="zh-CN" sz="1050" smtClean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050" smtClean="0">
                <a:solidFill>
                  <a:srgbClr val="608B4E"/>
                </a:solidFill>
                <a:latin typeface="Consolas" panose="020B0609020204030204" pitchFamily="49" charset="0"/>
              </a:rPr>
              <a:t>//</a:t>
            </a:r>
            <a:r>
              <a:rPr lang="en-US" altLang="zh-CN" sz="1050">
                <a:solidFill>
                  <a:srgbClr val="608B4E"/>
                </a:solidFill>
                <a:latin typeface="Consolas" panose="020B0609020204030204" pitchFamily="49" charset="0"/>
              </a:rPr>
              <a:t>arm_motor = 0 for first </a:t>
            </a:r>
            <a:r>
              <a:rPr lang="en-US" altLang="zh-CN" sz="1050" smtClean="0">
                <a:solidFill>
                  <a:srgbClr val="608B4E"/>
                </a:solidFill>
                <a:latin typeface="Consolas" panose="020B0609020204030204" pitchFamily="49" charset="0"/>
              </a:rPr>
              <a:t>300ms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TIM8-&gt;</a:t>
            </a:r>
            <a:r>
              <a:rPr lang="en-US" altLang="zh-CN" sz="1050">
                <a:solidFill>
                  <a:srgbClr val="9CDCFE"/>
                </a:solidFill>
                <a:latin typeface="Consolas" panose="020B0609020204030204" pitchFamily="49" charset="0"/>
              </a:rPr>
              <a:t>CCR2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700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050">
                <a:solidFill>
                  <a:srgbClr val="DCDCAA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(GPIOA, GPIO_PIN_5, GPIO_PIN_RESET);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TIM8-&gt;</a:t>
            </a:r>
            <a:r>
              <a:rPr lang="en-US" altLang="zh-CN" sz="1050">
                <a:solidFill>
                  <a:srgbClr val="9CDCFE"/>
                </a:solidFill>
                <a:latin typeface="Consolas" panose="020B0609020204030204" pitchFamily="49" charset="0"/>
              </a:rPr>
              <a:t>CCR3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700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050">
                <a:solidFill>
                  <a:srgbClr val="DCDCAA"/>
                </a:solidFill>
                <a:latin typeface="Consolas" panose="020B0609020204030204" pitchFamily="49" charset="0"/>
              </a:rPr>
              <a:t>osDelay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300</a:t>
            </a:r>
            <a:r>
              <a:rPr lang="en-US" altLang="zh-CN" sz="105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altLang="zh-CN" sz="105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56386" y="900949"/>
            <a:ext cx="4687614" cy="429348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050">
                <a:solidFill>
                  <a:srgbClr val="DCDCAA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(GPIOC, GPIO_PIN_5, GPIO_PIN_SET); </a:t>
            </a:r>
            <a:r>
              <a:rPr lang="en-US" altLang="zh-CN" sz="1050" smtClean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050" smtClean="0">
                <a:solidFill>
                  <a:srgbClr val="608B4E"/>
                </a:solidFill>
                <a:latin typeface="Consolas" panose="020B0609020204030204" pitchFamily="49" charset="0"/>
              </a:rPr>
              <a:t>//</a:t>
            </a:r>
            <a:r>
              <a:rPr lang="en-US" altLang="zh-CN" sz="1050">
                <a:solidFill>
                  <a:srgbClr val="608B4E"/>
                </a:solidFill>
                <a:latin typeface="Consolas" panose="020B0609020204030204" pitchFamily="49" charset="0"/>
              </a:rPr>
              <a:t>arm_motor = 2 for elbow lift</a:t>
            </a:r>
            <a:endParaRPr lang="en-US" altLang="zh-CN" sz="105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TIM8-&gt;</a:t>
            </a:r>
            <a:r>
              <a:rPr lang="en-US" altLang="zh-CN" sz="1050">
                <a:solidFill>
                  <a:srgbClr val="9CDCFE"/>
                </a:solidFill>
                <a:latin typeface="Consolas" panose="020B0609020204030204" pitchFamily="49" charset="0"/>
              </a:rPr>
              <a:t>CCR2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00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050">
                <a:solidFill>
                  <a:srgbClr val="DCDCAA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(GPIOA, GPIO_PIN_5, GPIO_PIN_SET);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TIM8-&gt;</a:t>
            </a:r>
            <a:r>
              <a:rPr lang="en-US" altLang="zh-CN" sz="1050">
                <a:solidFill>
                  <a:srgbClr val="9CDCFE"/>
                </a:solidFill>
                <a:latin typeface="Consolas" panose="020B0609020204030204" pitchFamily="49" charset="0"/>
              </a:rPr>
              <a:t>CCR2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00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050">
                <a:solidFill>
                  <a:srgbClr val="DCDCAA"/>
                </a:solidFill>
                <a:latin typeface="Consolas" panose="020B0609020204030204" pitchFamily="49" charset="0"/>
              </a:rPr>
              <a:t>osDelay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TIM2-&gt;</a:t>
            </a:r>
            <a:r>
              <a:rPr lang="en-US" altLang="zh-CN" sz="1050">
                <a:solidFill>
                  <a:srgbClr val="9CDCFE"/>
                </a:solidFill>
                <a:latin typeface="Consolas" panose="020B0609020204030204" pitchFamily="49" charset="0"/>
              </a:rPr>
              <a:t>CCR2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1500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050">
                <a:solidFill>
                  <a:srgbClr val="608B4E"/>
                </a:solidFill>
                <a:latin typeface="Consolas" panose="020B0609020204030204" pitchFamily="49" charset="0"/>
              </a:rPr>
              <a:t>//elbow_lift = 0</a:t>
            </a:r>
            <a:endParaRPr lang="en-US" altLang="zh-CN" sz="105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050">
                <a:solidFill>
                  <a:srgbClr val="DCDCAA"/>
                </a:solidFill>
                <a:latin typeface="Consolas" panose="020B0609020204030204" pitchFamily="49" charset="0"/>
              </a:rPr>
              <a:t>osDelay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500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050">
                <a:solidFill>
                  <a:srgbClr val="DCDCAA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(GPIOC, GPIO_PIN_5, GPIO_PIN_SET); </a:t>
            </a:r>
            <a:r>
              <a:rPr lang="en-US" altLang="zh-CN" sz="1050" smtClean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050" smtClean="0">
                <a:solidFill>
                  <a:srgbClr val="608B4E"/>
                </a:solidFill>
                <a:latin typeface="Consolas" panose="020B0609020204030204" pitchFamily="49" charset="0"/>
              </a:rPr>
              <a:t>//</a:t>
            </a:r>
            <a:r>
              <a:rPr lang="en-US" altLang="zh-CN" sz="1050">
                <a:solidFill>
                  <a:srgbClr val="608B4E"/>
                </a:solidFill>
                <a:latin typeface="Consolas" panose="020B0609020204030204" pitchFamily="49" charset="0"/>
              </a:rPr>
              <a:t>arm_motor = 0</a:t>
            </a:r>
            <a:endParaRPr lang="en-US" altLang="zh-CN" sz="105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TIM8-&gt;</a:t>
            </a:r>
            <a:r>
              <a:rPr lang="en-US" altLang="zh-CN" sz="1050">
                <a:solidFill>
                  <a:srgbClr val="9CDCFE"/>
                </a:solidFill>
                <a:latin typeface="Consolas" panose="020B0609020204030204" pitchFamily="49" charset="0"/>
              </a:rPr>
              <a:t>CCR2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700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050">
                <a:solidFill>
                  <a:srgbClr val="DCDCAA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(GPIOA, GPIO_PIN_5, GPIO_PIN_RESET);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TIM8-&gt;</a:t>
            </a:r>
            <a:r>
              <a:rPr lang="en-US" altLang="zh-CN" sz="1050">
                <a:solidFill>
                  <a:srgbClr val="9CDCFE"/>
                </a:solidFill>
                <a:latin typeface="Consolas" panose="020B0609020204030204" pitchFamily="49" charset="0"/>
              </a:rPr>
              <a:t>CCR3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700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050">
                <a:solidFill>
                  <a:srgbClr val="DCDCAA"/>
                </a:solidFill>
                <a:latin typeface="Consolas" panose="020B0609020204030204" pitchFamily="49" charset="0"/>
              </a:rPr>
              <a:t>osDelay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1250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TIM2-&gt;</a:t>
            </a:r>
            <a:r>
              <a:rPr lang="en-US" altLang="zh-CN" sz="1050">
                <a:solidFill>
                  <a:srgbClr val="9CDCFE"/>
                </a:solidFill>
                <a:latin typeface="Consolas" panose="020B0609020204030204" pitchFamily="49" charset="0"/>
              </a:rPr>
              <a:t>CCR1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1850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arm_lift = 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050">
                <a:solidFill>
                  <a:srgbClr val="608B4E"/>
                </a:solidFill>
                <a:latin typeface="Consolas" panose="020B0609020204030204" pitchFamily="49" charset="0"/>
              </a:rPr>
              <a:t>//restore to wait the next operation</a:t>
            </a:r>
            <a:endParaRPr lang="en-US" altLang="zh-CN" sz="105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elbow_lift = 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camera_turn = 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    test = </a:t>
            </a:r>
            <a:r>
              <a:rPr lang="en-US" altLang="zh-CN" sz="105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5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05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887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1263" y="285009"/>
            <a:ext cx="7509204" cy="97079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键盘操作的优化  </a:t>
            </a:r>
            <a:r>
              <a:rPr lang="en-US" altLang="zh-CN" b="0" cap="all" smtClean="0">
                <a:latin typeface="等线" panose="02010600030101010101" pitchFamily="2" charset="-122"/>
                <a:ea typeface="等线" panose="02010600030101010101" pitchFamily="2" charset="-122"/>
              </a:rPr>
              <a:t>simplified operation</a:t>
            </a:r>
            <a:endParaRPr lang="en" sz="2000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34949" y="329483"/>
            <a:ext cx="14510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all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解决 </a:t>
            </a:r>
            <a:r>
              <a:rPr lang="en-US" altLang="zh-CN" sz="1600" cap="all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solve</a:t>
            </a:r>
            <a:endParaRPr lang="zh-CN" altLang="en-US" sz="1600" b="0" cap="all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-42040" y="845890"/>
            <a:ext cx="4572000" cy="433965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6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 (rc.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kb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bit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SHIFT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 &amp;&amp; !rc.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kb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bit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CTRL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6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 (rc.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kb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bit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arm_lift = </a:t>
            </a:r>
            <a:r>
              <a:rPr lang="en-US" altLang="zh-CN" sz="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600">
                <a:solidFill>
                  <a:srgbClr val="608B4E"/>
                </a:solidFill>
                <a:latin typeface="Consolas" panose="020B0609020204030204" pitchFamily="49" charset="0"/>
              </a:rPr>
              <a:t>/* if (rc.kb.bit.C)</a:t>
            </a:r>
            <a:endParaRPr lang="en-US" altLang="zh-CN" sz="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600">
                <a:solidFill>
                  <a:srgbClr val="608B4E"/>
                </a:solidFill>
                <a:latin typeface="Consolas" panose="020B0609020204030204" pitchFamily="49" charset="0"/>
              </a:rPr>
              <a:t>            elbow_lift = 0; */</a:t>
            </a:r>
            <a:endParaRPr lang="en-US" altLang="zh-CN" sz="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6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 (rc.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kb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bit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arm_lift = </a:t>
            </a:r>
            <a:r>
              <a:rPr lang="en-US" altLang="zh-CN" sz="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600">
                <a:solidFill>
                  <a:srgbClr val="608B4E"/>
                </a:solidFill>
                <a:latin typeface="Consolas" panose="020B0609020204030204" pitchFamily="49" charset="0"/>
              </a:rPr>
              <a:t>//restore all</a:t>
            </a:r>
            <a:endParaRPr lang="en-US" altLang="zh-CN" sz="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elbow_lift = </a:t>
            </a:r>
            <a:r>
              <a:rPr lang="en-US" altLang="zh-CN" sz="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camera_turn = </a:t>
            </a:r>
            <a:r>
              <a:rPr lang="en-US" altLang="zh-CN" sz="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test = </a:t>
            </a:r>
            <a:r>
              <a:rPr lang="en-US" altLang="zh-CN" sz="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600">
                <a:solidFill>
                  <a:srgbClr val="608B4E"/>
                </a:solidFill>
                <a:latin typeface="Consolas" panose="020B0609020204030204" pitchFamily="49" charset="0"/>
              </a:rPr>
              <a:t>//if (rc.kb.bit.V)</a:t>
            </a:r>
            <a:endParaRPr lang="en-US" altLang="zh-CN" sz="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600">
                <a:solidFill>
                  <a:srgbClr val="608B4E"/>
                </a:solidFill>
                <a:latin typeface="Consolas" panose="020B0609020204030204" pitchFamily="49" charset="0"/>
              </a:rPr>
              <a:t>//arm_motor = 0;</a:t>
            </a:r>
            <a:endParaRPr lang="en-US" altLang="zh-CN" sz="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6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 (rc.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kb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bit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camera_turn = </a:t>
            </a:r>
            <a:r>
              <a:rPr lang="en-US" altLang="zh-CN" sz="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60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6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 (!rc.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kb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bit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SHIFT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 &amp;&amp; !rc.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kb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bit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CTRL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6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 (rc.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kb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bit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arm_lift = </a:t>
            </a:r>
            <a:r>
              <a:rPr lang="en-US" altLang="zh-CN" sz="6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600">
                <a:solidFill>
                  <a:srgbClr val="608B4E"/>
                </a:solidFill>
                <a:latin typeface="Consolas" panose="020B0609020204030204" pitchFamily="49" charset="0"/>
              </a:rPr>
              <a:t>/* if (rc.kb.bit.C)</a:t>
            </a:r>
            <a:endParaRPr lang="en-US" altLang="zh-CN" sz="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600">
                <a:solidFill>
                  <a:srgbClr val="608B4E"/>
                </a:solidFill>
                <a:latin typeface="Consolas" panose="020B0609020204030204" pitchFamily="49" charset="0"/>
              </a:rPr>
              <a:t>            elbow_lift = 1; */</a:t>
            </a:r>
            <a:endParaRPr lang="en-US" altLang="zh-CN" sz="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6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 (rc.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kb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bit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test = </a:t>
            </a:r>
            <a:r>
              <a:rPr lang="en-US" altLang="zh-CN" sz="6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600">
                <a:solidFill>
                  <a:srgbClr val="608B4E"/>
                </a:solidFill>
                <a:latin typeface="Consolas" panose="020B0609020204030204" pitchFamily="49" charset="0"/>
              </a:rPr>
              <a:t>//if (rc.kb.bit.V)</a:t>
            </a:r>
            <a:endParaRPr lang="en-US" altLang="zh-CN" sz="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600">
                <a:solidFill>
                  <a:srgbClr val="608B4E"/>
                </a:solidFill>
                <a:latin typeface="Consolas" panose="020B0609020204030204" pitchFamily="49" charset="0"/>
              </a:rPr>
              <a:t>//arm_motor = 1;</a:t>
            </a:r>
            <a:endParaRPr lang="en-US" altLang="zh-CN" sz="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6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 (rc.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kb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bit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camera_turn = </a:t>
            </a:r>
            <a:r>
              <a:rPr lang="en-US" altLang="zh-CN" sz="6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6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 (camera_turn)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s3 = </a:t>
            </a:r>
            <a:r>
              <a:rPr lang="en-US" altLang="zh-CN" sz="600">
                <a:solidFill>
                  <a:srgbClr val="B5CEA8"/>
                </a:solidFill>
                <a:latin typeface="Consolas" panose="020B0609020204030204" pitchFamily="49" charset="0"/>
              </a:rPr>
              <a:t>650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60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zh-CN" sz="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s3 = </a:t>
            </a:r>
            <a:r>
              <a:rPr lang="en-US" altLang="zh-CN" sz="600">
                <a:solidFill>
                  <a:srgbClr val="B5CEA8"/>
                </a:solidFill>
                <a:latin typeface="Consolas" panose="020B0609020204030204" pitchFamily="49" charset="0"/>
              </a:rPr>
              <a:t>2050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6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 (arm_motor == </a:t>
            </a:r>
            <a:r>
              <a:rPr lang="en-US" altLang="zh-CN" sz="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600">
                <a:solidFill>
                  <a:srgbClr val="DCDCAA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(GPIOC, GPIO_PIN_5, GPIO_PIN_SET);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TIM8-&gt;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CCR2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600">
                <a:solidFill>
                  <a:srgbClr val="B5CEA8"/>
                </a:solidFill>
                <a:latin typeface="Consolas" panose="020B0609020204030204" pitchFamily="49" charset="0"/>
              </a:rPr>
              <a:t>700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600">
                <a:solidFill>
                  <a:srgbClr val="DCDCAA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(GPIOA, GPIO_PIN_5, GPIO_PIN_RESET);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TIM8-&gt;</a:t>
            </a:r>
            <a:r>
              <a:rPr lang="en-US" altLang="zh-CN" sz="600">
                <a:solidFill>
                  <a:srgbClr val="9CDCFE"/>
                </a:solidFill>
                <a:latin typeface="Consolas" panose="020B0609020204030204" pitchFamily="49" charset="0"/>
              </a:rPr>
              <a:t>CCR3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600">
                <a:solidFill>
                  <a:srgbClr val="B5CEA8"/>
                </a:solidFill>
                <a:latin typeface="Consolas" panose="020B0609020204030204" pitchFamily="49" charset="0"/>
              </a:rPr>
              <a:t>700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600">
                <a:solidFill>
                  <a:srgbClr val="DCDCAA"/>
                </a:solidFill>
                <a:latin typeface="Consolas" panose="020B0609020204030204" pitchFamily="49" charset="0"/>
              </a:rPr>
              <a:t>osDelay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600">
                <a:solidFill>
                  <a:srgbClr val="B5CEA8"/>
                </a:solidFill>
                <a:latin typeface="Consolas" panose="020B0609020204030204" pitchFamily="49" charset="0"/>
              </a:rPr>
              <a:t>1600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    arm_motor = </a:t>
            </a:r>
            <a:r>
              <a:rPr lang="en-US" altLang="zh-CN" sz="6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6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60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CN" sz="6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71053" y="845890"/>
            <a:ext cx="3435155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7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 (arm_motor == </a:t>
            </a:r>
            <a:r>
              <a:rPr lang="en-US" altLang="zh-CN" sz="7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700">
                <a:solidFill>
                  <a:srgbClr val="DCDCAA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(GPIOC, GPIO_PIN_5, GPIO_PIN_RESET);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    TIM8-&gt;</a:t>
            </a:r>
            <a:r>
              <a:rPr lang="en-US" altLang="zh-CN" sz="700">
                <a:solidFill>
                  <a:srgbClr val="9CDCFE"/>
                </a:solidFill>
                <a:latin typeface="Consolas" panose="020B0609020204030204" pitchFamily="49" charset="0"/>
              </a:rPr>
              <a:t>CCR2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700">
                <a:solidFill>
                  <a:srgbClr val="B5CEA8"/>
                </a:solidFill>
                <a:latin typeface="Consolas" panose="020B0609020204030204" pitchFamily="49" charset="0"/>
              </a:rPr>
              <a:t>700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700">
                <a:solidFill>
                  <a:srgbClr val="DCDCAA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(GPIOA, GPIO_PIN_5, GPIO_PIN_SET);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    TIM8-&gt;</a:t>
            </a:r>
            <a:r>
              <a:rPr lang="en-US" altLang="zh-CN" sz="700">
                <a:solidFill>
                  <a:srgbClr val="9CDCFE"/>
                </a:solidFill>
                <a:latin typeface="Consolas" panose="020B0609020204030204" pitchFamily="49" charset="0"/>
              </a:rPr>
              <a:t>CCR3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700">
                <a:solidFill>
                  <a:srgbClr val="B5CEA8"/>
                </a:solidFill>
                <a:latin typeface="Consolas" panose="020B0609020204030204" pitchFamily="49" charset="0"/>
              </a:rPr>
              <a:t>700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700">
                <a:solidFill>
                  <a:srgbClr val="DCDCAA"/>
                </a:solidFill>
                <a:latin typeface="Consolas" panose="020B0609020204030204" pitchFamily="49" charset="0"/>
              </a:rPr>
              <a:t>osDelay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700">
                <a:solidFill>
                  <a:srgbClr val="B5CEA8"/>
                </a:solidFill>
                <a:latin typeface="Consolas" panose="020B0609020204030204" pitchFamily="49" charset="0"/>
              </a:rPr>
              <a:t>1600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    arm_motor = </a:t>
            </a:r>
            <a:r>
              <a:rPr lang="en-US" altLang="zh-CN" sz="7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7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 (arm_motor == </a:t>
            </a:r>
            <a:r>
              <a:rPr lang="en-US" altLang="zh-CN" sz="7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700">
                <a:solidFill>
                  <a:srgbClr val="DCDCAA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(GPIOC, GPIO_PIN_5, GPIO_PIN_SET);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    s6 = </a:t>
            </a:r>
            <a:r>
              <a:rPr lang="en-US" altLang="zh-CN" sz="700">
                <a:solidFill>
                  <a:srgbClr val="B5CEA8"/>
                </a:solidFill>
                <a:latin typeface="Consolas" panose="020B0609020204030204" pitchFamily="49" charset="0"/>
              </a:rPr>
              <a:t>00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700">
                <a:solidFill>
                  <a:srgbClr val="DCDCAA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(GPIOA, GPIO_PIN_5, GPIO_PIN_SET);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    s7 = </a:t>
            </a:r>
            <a:r>
              <a:rPr lang="en-US" altLang="zh-CN" sz="700">
                <a:solidFill>
                  <a:srgbClr val="B5CEA8"/>
                </a:solidFill>
                <a:latin typeface="Consolas" panose="020B0609020204030204" pitchFamily="49" charset="0"/>
              </a:rPr>
              <a:t>00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7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 (arm_lift)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    s1 = </a:t>
            </a:r>
            <a:r>
              <a:rPr lang="en-US" altLang="zh-CN" sz="700">
                <a:solidFill>
                  <a:srgbClr val="B5CEA8"/>
                </a:solidFill>
                <a:latin typeface="Consolas" panose="020B0609020204030204" pitchFamily="49" charset="0"/>
              </a:rPr>
              <a:t>1850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70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zh-CN" sz="7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    s1 = </a:t>
            </a:r>
            <a:r>
              <a:rPr lang="en-US" altLang="zh-CN" sz="700">
                <a:solidFill>
                  <a:srgbClr val="B5CEA8"/>
                </a:solidFill>
                <a:latin typeface="Consolas" panose="020B0609020204030204" pitchFamily="49" charset="0"/>
              </a:rPr>
              <a:t>970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7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 (elbow_lift)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    s2 = </a:t>
            </a:r>
            <a:r>
              <a:rPr lang="en-US" altLang="zh-CN" sz="700">
                <a:solidFill>
                  <a:srgbClr val="B5CEA8"/>
                </a:solidFill>
                <a:latin typeface="Consolas" panose="020B0609020204030204" pitchFamily="49" charset="0"/>
              </a:rPr>
              <a:t>550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70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zh-CN" sz="7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    s2 = </a:t>
            </a:r>
            <a:r>
              <a:rPr lang="en-US" altLang="zh-CN" sz="700">
                <a:solidFill>
                  <a:srgbClr val="B5CEA8"/>
                </a:solidFill>
                <a:latin typeface="Consolas" panose="020B0609020204030204" pitchFamily="49" charset="0"/>
              </a:rPr>
              <a:t>1500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TIM2-&gt;</a:t>
            </a:r>
            <a:r>
              <a:rPr lang="en-US" altLang="zh-CN" sz="700">
                <a:solidFill>
                  <a:srgbClr val="9CDCFE"/>
                </a:solidFill>
                <a:latin typeface="Consolas" panose="020B0609020204030204" pitchFamily="49" charset="0"/>
              </a:rPr>
              <a:t>CCR1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 = s1;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TIM2-&gt;</a:t>
            </a:r>
            <a:r>
              <a:rPr lang="en-US" altLang="zh-CN" sz="700">
                <a:solidFill>
                  <a:srgbClr val="9CDCFE"/>
                </a:solidFill>
                <a:latin typeface="Consolas" panose="020B0609020204030204" pitchFamily="49" charset="0"/>
              </a:rPr>
              <a:t>CCR2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 = s2;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TIM2-&gt;</a:t>
            </a:r>
            <a:r>
              <a:rPr lang="en-US" altLang="zh-CN" sz="700">
                <a:solidFill>
                  <a:srgbClr val="9CDCFE"/>
                </a:solidFill>
                <a:latin typeface="Consolas" panose="020B0609020204030204" pitchFamily="49" charset="0"/>
              </a:rPr>
              <a:t>CCR3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 = s3;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TIM2-&gt;</a:t>
            </a:r>
            <a:r>
              <a:rPr lang="en-US" altLang="zh-CN" sz="700">
                <a:solidFill>
                  <a:srgbClr val="9CDCFE"/>
                </a:solidFill>
                <a:latin typeface="Consolas" panose="020B0609020204030204" pitchFamily="49" charset="0"/>
              </a:rPr>
              <a:t>CCR4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 = s4;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TIM8-&gt;</a:t>
            </a:r>
            <a:r>
              <a:rPr lang="en-US" altLang="zh-CN" sz="700">
                <a:solidFill>
                  <a:srgbClr val="9CDCFE"/>
                </a:solidFill>
                <a:latin typeface="Consolas" panose="020B0609020204030204" pitchFamily="49" charset="0"/>
              </a:rPr>
              <a:t>CCR1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 = s5;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TIM8-&gt;</a:t>
            </a:r>
            <a:r>
              <a:rPr lang="en-US" altLang="zh-CN" sz="700">
                <a:solidFill>
                  <a:srgbClr val="9CDCFE"/>
                </a:solidFill>
                <a:latin typeface="Consolas" panose="020B0609020204030204" pitchFamily="49" charset="0"/>
              </a:rPr>
              <a:t>CCR2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 = s6;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TIM8-&gt;</a:t>
            </a:r>
            <a:r>
              <a:rPr lang="en-US" altLang="zh-CN" sz="700">
                <a:solidFill>
                  <a:srgbClr val="9CDCFE"/>
                </a:solidFill>
                <a:latin typeface="Consolas" panose="020B0609020204030204" pitchFamily="49" charset="0"/>
              </a:rPr>
              <a:t>CCR3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 = s7;</a:t>
            </a:r>
          </a:p>
          <a:p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    TIM8-&gt;</a:t>
            </a:r>
            <a:r>
              <a:rPr lang="en-US" altLang="zh-CN" sz="700">
                <a:solidFill>
                  <a:srgbClr val="9CDCFE"/>
                </a:solidFill>
                <a:latin typeface="Consolas" panose="020B0609020204030204" pitchFamily="49" charset="0"/>
              </a:rPr>
              <a:t>CCR4</a:t>
            </a:r>
            <a:r>
              <a:rPr lang="en-US" altLang="zh-CN" sz="700">
                <a:solidFill>
                  <a:srgbClr val="D4D4D4"/>
                </a:solidFill>
                <a:latin typeface="Consolas" panose="020B0609020204030204" pitchFamily="49" charset="0"/>
              </a:rPr>
              <a:t> = s9</a:t>
            </a:r>
            <a:r>
              <a:rPr lang="en-US" altLang="zh-CN" sz="70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zh-CN" sz="7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zh-CN" sz="70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zh-CN" sz="7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zh-CN" sz="7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47945" y="1569165"/>
            <a:ext cx="239635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操作手在操作时，是看不到机器人在赛场上的状态的，只能通过键盘或遥控器进行控制。因此，嵌入组需要对键盘操作尽量简化，且需减少误触的可能性。</a:t>
            </a:r>
            <a:endParaRPr lang="en-US" altLang="zh-CN" smtClean="0"/>
          </a:p>
          <a:p>
            <a:endParaRPr lang="en-US" altLang="zh-CN"/>
          </a:p>
          <a:p>
            <a:r>
              <a:rPr lang="en-US" altLang="zh-CN" smtClean="0"/>
              <a:t>The operators cannot see the robot, so the embedded group designed a solution to simplify the operation and made it less fallible to make mistakes.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93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1263" y="285009"/>
            <a:ext cx="7509204" cy="97079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电机</a:t>
            </a:r>
            <a:r>
              <a:rPr lang="en-US" altLang="zh-CN" smtClean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舵机控制 </a:t>
            </a:r>
            <a:r>
              <a:rPr lang="en-US" altLang="zh-CN" b="0" cap="all" smtClean="0">
                <a:latin typeface="等线" panose="02010600030101010101" pitchFamily="2" charset="-122"/>
                <a:ea typeface="等线" panose="02010600030101010101" pitchFamily="2" charset="-122"/>
              </a:rPr>
              <a:t>control motors and servos</a:t>
            </a:r>
            <a:endParaRPr lang="en" sz="2000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34949" y="329483"/>
            <a:ext cx="14510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all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解决 </a:t>
            </a:r>
            <a:r>
              <a:rPr lang="en-US" altLang="zh-CN" sz="1600" cap="all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solve</a:t>
            </a:r>
            <a:endParaRPr lang="zh-CN" altLang="en-US" sz="1600" b="0" cap="all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1263" y="1015167"/>
            <a:ext cx="5050221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000">
                <a:solidFill>
                  <a:srgbClr val="608B4E"/>
                </a:solidFill>
                <a:latin typeface="Consolas" panose="020B0609020204030204" pitchFamily="49" charset="0"/>
              </a:rPr>
              <a:t>/*Configure GPIO pin Output Level */</a:t>
            </a:r>
            <a:endParaRPr lang="en-US" altLang="zh-CN" sz="10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000">
                <a:solidFill>
                  <a:srgbClr val="DCDCAA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(GPIOF, GPIO_PIN_6 | LED1_Pin, GPIO_PIN_RESET);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000">
                <a:solidFill>
                  <a:srgbClr val="DCDCAA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(GPIOA, GPIO_PIN_5 , GPIO_PIN_RESET</a:t>
            </a:r>
            <a:r>
              <a:rPr lang="en-US" altLang="zh-CN" sz="100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000" smtClean="0">
                <a:solidFill>
                  <a:srgbClr val="608B4E"/>
                </a:solidFill>
                <a:latin typeface="Consolas" panose="020B0609020204030204" pitchFamily="49" charset="0"/>
              </a:rPr>
              <a:t>//</a:t>
            </a:r>
            <a:r>
              <a:rPr lang="en-US" altLang="zh-CN" sz="1000">
                <a:solidFill>
                  <a:srgbClr val="608B4E"/>
                </a:solidFill>
                <a:latin typeface="Consolas" panose="020B0609020204030204" pitchFamily="49" charset="0"/>
              </a:rPr>
              <a:t>reset the mode of motor 1;edit by Lizh</a:t>
            </a:r>
            <a:endParaRPr lang="en-US" altLang="zh-CN" sz="10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zh-CN" sz="1000">
                <a:solidFill>
                  <a:srgbClr val="DCDCAA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(GPIOC, GPIO_PIN_5 | GPIO_PIN_4 | GPIO_PIN_3 , GPIO_PIN_RESET);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000">
                <a:solidFill>
                  <a:srgbClr val="608B4E"/>
                </a:solidFill>
                <a:latin typeface="Consolas" panose="020B0609020204030204" pitchFamily="49" charset="0"/>
              </a:rPr>
              <a:t>/*Configure GPIO pins : PEPin PEPin PEPin */</a:t>
            </a:r>
            <a:endParaRPr lang="en-US" altLang="zh-CN" sz="10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zh-CN" sz="1000">
                <a:solidFill>
                  <a:srgbClr val="9CDCFE"/>
                </a:solidFill>
                <a:latin typeface="Consolas" panose="020B0609020204030204" pitchFamily="49" charset="0"/>
              </a:rPr>
              <a:t>Pin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 = GPIO_PIN_5;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zh-CN" sz="1000">
                <a:solidFill>
                  <a:srgbClr val="9CDCFE"/>
                </a:solidFill>
                <a:latin typeface="Consolas" panose="020B0609020204030204" pitchFamily="49" charset="0"/>
              </a:rPr>
              <a:t>Mode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 = GPIO_MODE_OUTPUT_PP;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zh-CN" sz="1000">
                <a:solidFill>
                  <a:srgbClr val="9CDCFE"/>
                </a:solidFill>
                <a:latin typeface="Consolas" panose="020B0609020204030204" pitchFamily="49" charset="0"/>
              </a:rPr>
              <a:t>Pull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 = GPIO_NOPULL;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zh-CN" sz="1000">
                <a:solidFill>
                  <a:srgbClr val="9CDCFE"/>
                </a:solidFill>
                <a:latin typeface="Consolas" panose="020B0609020204030204" pitchFamily="49" charset="0"/>
              </a:rPr>
              <a:t>Speed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 = GPIO_SPEED_FREQ_LOW</a:t>
            </a:r>
            <a:r>
              <a:rPr lang="en-US" altLang="zh-CN" sz="100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 smtClean="0">
                <a:solidFill>
                  <a:srgbClr val="608B4E"/>
                </a:solidFill>
                <a:latin typeface="Consolas" panose="020B0609020204030204" pitchFamily="49" charset="0"/>
              </a:rPr>
              <a:t>//</a:t>
            </a:r>
            <a:r>
              <a:rPr lang="en-US" altLang="zh-CN" sz="1000">
                <a:solidFill>
                  <a:srgbClr val="608B4E"/>
                </a:solidFill>
                <a:latin typeface="Consolas" panose="020B0609020204030204" pitchFamily="49" charset="0"/>
              </a:rPr>
              <a:t>may cause problem in test: July 22 by Lizh</a:t>
            </a:r>
            <a:endParaRPr lang="en-US" altLang="zh-CN" sz="10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000">
                <a:solidFill>
                  <a:srgbClr val="DCDCAA"/>
                </a:solidFill>
                <a:latin typeface="Consolas" panose="020B0609020204030204" pitchFamily="49" charset="0"/>
              </a:rPr>
              <a:t>HAL_GPIO_Init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(GPIOA, &amp;GPIO_InitStruct);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  GPIO_InitStruct.</a:t>
            </a:r>
            <a:r>
              <a:rPr lang="en-US" altLang="zh-CN" sz="1000">
                <a:solidFill>
                  <a:srgbClr val="9CDCFE"/>
                </a:solidFill>
                <a:latin typeface="Consolas" panose="020B0609020204030204" pitchFamily="49" charset="0"/>
              </a:rPr>
              <a:t>Pin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 = GPIO_PIN_5 | GPIO_PIN_4 | GPIO_PIN_3;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zh-CN" sz="1000">
                <a:solidFill>
                  <a:srgbClr val="9CDCFE"/>
                </a:solidFill>
                <a:latin typeface="Consolas" panose="020B0609020204030204" pitchFamily="49" charset="0"/>
              </a:rPr>
              <a:t>Mode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 = GPIO_MODE_OUTPUT_PP;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zh-CN" sz="1000">
                <a:solidFill>
                  <a:srgbClr val="9CDCFE"/>
                </a:solidFill>
                <a:latin typeface="Consolas" panose="020B0609020204030204" pitchFamily="49" charset="0"/>
              </a:rPr>
              <a:t>Pull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 = GPIO_NOPULL;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zh-CN" sz="1000">
                <a:solidFill>
                  <a:srgbClr val="9CDCFE"/>
                </a:solidFill>
                <a:latin typeface="Consolas" panose="020B0609020204030204" pitchFamily="49" charset="0"/>
              </a:rPr>
              <a:t>Speed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 = GPIO_SPEED_FREQ_LOW</a:t>
            </a:r>
            <a:r>
              <a:rPr lang="en-US" altLang="zh-CN" sz="100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 smtClean="0">
                <a:solidFill>
                  <a:srgbClr val="608B4E"/>
                </a:solidFill>
                <a:latin typeface="Consolas" panose="020B0609020204030204" pitchFamily="49" charset="0"/>
              </a:rPr>
              <a:t>//</a:t>
            </a:r>
            <a:r>
              <a:rPr lang="en-US" altLang="zh-CN" sz="1000">
                <a:solidFill>
                  <a:srgbClr val="608B4E"/>
                </a:solidFill>
                <a:latin typeface="Consolas" panose="020B0609020204030204" pitchFamily="49" charset="0"/>
              </a:rPr>
              <a:t>may cause problem in test: July 22 by Lizh</a:t>
            </a:r>
            <a:endParaRPr lang="en-US" altLang="zh-CN" sz="10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000">
                <a:solidFill>
                  <a:srgbClr val="DCDCAA"/>
                </a:solidFill>
                <a:latin typeface="Consolas" panose="020B0609020204030204" pitchFamily="49" charset="0"/>
              </a:rPr>
              <a:t>HAL_GPIO_Init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(GPIOC, &amp;GPIO_InitStruct);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33242" y="1569165"/>
            <a:ext cx="30900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电机需要</a:t>
            </a:r>
            <a:r>
              <a:rPr lang="en-US" altLang="zh-CN" smtClean="0"/>
              <a:t>GPIO</a:t>
            </a:r>
            <a:r>
              <a:rPr lang="zh-CN" altLang="en-US" smtClean="0"/>
              <a:t>控制旋转方向，</a:t>
            </a:r>
            <a:endParaRPr lang="en-US" altLang="zh-CN" smtClean="0"/>
          </a:p>
          <a:p>
            <a:r>
              <a:rPr lang="en-US" altLang="zh-CN" smtClean="0"/>
              <a:t>       </a:t>
            </a:r>
            <a:r>
              <a:rPr lang="zh-CN" altLang="en-US" smtClean="0"/>
              <a:t>需要</a:t>
            </a:r>
            <a:r>
              <a:rPr lang="en-US" altLang="zh-CN" smtClean="0"/>
              <a:t>PWM</a:t>
            </a:r>
            <a:r>
              <a:rPr lang="zh-CN" altLang="en-US" smtClean="0"/>
              <a:t>控制旋转速度；</a:t>
            </a:r>
            <a:endParaRPr lang="en-US" altLang="zh-CN" smtClean="0"/>
          </a:p>
          <a:p>
            <a:r>
              <a:rPr lang="zh-CN" altLang="en-US"/>
              <a:t>舵</a:t>
            </a:r>
            <a:r>
              <a:rPr lang="zh-CN" altLang="en-US" smtClean="0"/>
              <a:t>机需要</a:t>
            </a:r>
            <a:r>
              <a:rPr lang="en-US" altLang="zh-CN" smtClean="0"/>
              <a:t>PWM</a:t>
            </a:r>
            <a:r>
              <a:rPr lang="zh-CN" altLang="en-US" smtClean="0"/>
              <a:t>控制旋转角度。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/>
              <a:t>因</a:t>
            </a:r>
            <a:r>
              <a:rPr lang="zh-CN" altLang="en-US" smtClean="0"/>
              <a:t>此嵌入组中，杨林千、刘李正进行了大量</a:t>
            </a:r>
            <a:r>
              <a:rPr lang="en-US" altLang="zh-CN" smtClean="0"/>
              <a:t>GPIO</a:t>
            </a:r>
            <a:r>
              <a:rPr lang="zh-CN" altLang="en-US" smtClean="0"/>
              <a:t>、</a:t>
            </a:r>
            <a:r>
              <a:rPr lang="en-US" altLang="zh-CN" smtClean="0"/>
              <a:t>PWM</a:t>
            </a:r>
            <a:r>
              <a:rPr lang="zh-CN" altLang="en-US" smtClean="0"/>
              <a:t>的程序控制。</a:t>
            </a:r>
            <a:endParaRPr lang="en-US" altLang="zh-CN"/>
          </a:p>
          <a:p>
            <a:endParaRPr lang="en-US" altLang="zh-CN" smtClean="0"/>
          </a:p>
          <a:p>
            <a:r>
              <a:rPr lang="en-US" altLang="zh-CN" smtClean="0"/>
              <a:t>Motors need GPIO to control the direction and PWM to control the speed. Servos need PWM to control the angle. So, Bob Yang and Tiger Liu have done a lot to control them. </a:t>
            </a:r>
          </a:p>
        </p:txBody>
      </p:sp>
    </p:spTree>
    <p:extLst>
      <p:ext uri="{BB962C8B-B14F-4D97-AF65-F5344CB8AC3E}">
        <p14:creationId xmlns:p14="http://schemas.microsoft.com/office/powerpoint/2010/main" val="16130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1263" y="285009"/>
            <a:ext cx="7509204" cy="97079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发弹程序改进  </a:t>
            </a:r>
            <a:r>
              <a:rPr lang="en-US" altLang="zh-CN" b="0" cap="all" smtClean="0">
                <a:latin typeface="等线" panose="02010600030101010101" pitchFamily="2" charset="-122"/>
                <a:ea typeface="等线" panose="02010600030101010101" pitchFamily="2" charset="-122"/>
              </a:rPr>
              <a:t> improve shooting program</a:t>
            </a:r>
            <a:endParaRPr lang="en" sz="2000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34949" y="329483"/>
            <a:ext cx="14510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all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解决 </a:t>
            </a:r>
            <a:r>
              <a:rPr lang="en-US" altLang="zh-CN" sz="1600" cap="all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solve</a:t>
            </a:r>
            <a:endParaRPr lang="zh-CN" altLang="en-US" sz="1600" b="0" cap="all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7387" y="1227287"/>
            <a:ext cx="78624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原有的发弹程序存在一些瑕疵，导致射频和射速可能过高。比赛临近时，四组</a:t>
            </a:r>
            <a:r>
              <a:rPr lang="en-US" altLang="zh-CN" smtClean="0"/>
              <a:t>(</a:t>
            </a:r>
            <a:r>
              <a:rPr lang="zh-CN" altLang="en-US" smtClean="0"/>
              <a:t>联盟队</a:t>
            </a:r>
            <a:r>
              <a:rPr lang="en-US" altLang="zh-CN" smtClean="0"/>
              <a:t>)</a:t>
            </a:r>
            <a:r>
              <a:rPr lang="zh-CN" altLang="en-US" smtClean="0"/>
              <a:t>向我们提供了经过改进的发弹逻辑，增加了发弹的时间限制和连发程序。本组嵌入组对原有程序逻辑进行了改进和优化，在一定程度上提高了发弹的效率和准确度。</a:t>
            </a:r>
            <a:r>
              <a:rPr lang="en-US" altLang="zh-CN" smtClean="0"/>
              <a:t>(</a:t>
            </a:r>
            <a:r>
              <a:rPr lang="zh-CN" altLang="en-US" smtClean="0"/>
              <a:t>感谢四组的支持与帮助</a:t>
            </a:r>
            <a:r>
              <a:rPr lang="en-US" altLang="zh-CN" smtClean="0"/>
              <a:t>)</a:t>
            </a:r>
          </a:p>
        </p:txBody>
      </p:sp>
      <p:sp>
        <p:nvSpPr>
          <p:cNvPr id="3" name="矩形 2"/>
          <p:cNvSpPr/>
          <p:nvPr/>
        </p:nvSpPr>
        <p:spPr>
          <a:xfrm>
            <a:off x="-21023" y="2155524"/>
            <a:ext cx="4948949" cy="30162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0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 (fric_wheel_run)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0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 (rc.</a:t>
            </a:r>
            <a:r>
              <a:rPr lang="en-US" altLang="zh-CN" sz="1000">
                <a:solidFill>
                  <a:srgbClr val="9CDCFE"/>
                </a:solidFill>
                <a:latin typeface="Consolas" panose="020B0609020204030204" pitchFamily="49" charset="0"/>
              </a:rPr>
              <a:t>sw1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 == RC_DN || left_key)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zh-CN" sz="10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000">
                <a:solidFill>
                  <a:srgbClr val="DCDCAA"/>
                </a:solidFill>
                <a:latin typeface="Consolas" panose="020B0609020204030204" pitchFamily="49" charset="0"/>
              </a:rPr>
              <a:t>HAL_GetTick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() - shoot_time_begin_l &gt; </a:t>
            </a:r>
            <a:r>
              <a:rPr lang="en-US" altLang="zh-CN" sz="1000" smtClean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</a:p>
          <a:p>
            <a:r>
              <a:rPr lang="en-US" altLang="zh-CN" sz="1000">
                <a:solidFill>
                  <a:srgbClr val="B5CEA8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00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&amp;&amp; </a:t>
            </a:r>
            <a:r>
              <a:rPr lang="en-US" altLang="zh-CN" sz="1000">
                <a:solidFill>
                  <a:srgbClr val="DCDCAA"/>
                </a:solidFill>
                <a:latin typeface="Consolas" panose="020B0609020204030204" pitchFamily="49" charset="0"/>
              </a:rPr>
              <a:t>HAL_GetTick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() - shoot_time_begin_r &gt; </a:t>
            </a:r>
            <a:r>
              <a:rPr lang="en-US" altLang="zh-CN" sz="1000">
                <a:solidFill>
                  <a:srgbClr val="B5CEA8"/>
                </a:solidFill>
                <a:latin typeface="Consolas" panose="020B0609020204030204" pitchFamily="49" charset="0"/>
              </a:rPr>
              <a:t>800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{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trigger_pos_ref = moto_trigger.</a:t>
            </a:r>
            <a:r>
              <a:rPr lang="en-US" altLang="zh-CN" sz="1000">
                <a:solidFill>
                  <a:srgbClr val="9CDCFE"/>
                </a:solidFill>
                <a:latin typeface="Consolas" panose="020B0609020204030204" pitchFamily="49" charset="0"/>
              </a:rPr>
              <a:t>total_ecd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trigger_pos_ref += </a:t>
            </a:r>
            <a:r>
              <a:rPr lang="en-US" altLang="zh-CN" sz="1000">
                <a:solidFill>
                  <a:srgbClr val="B5CEA8"/>
                </a:solidFill>
                <a:latin typeface="Consolas" panose="020B0609020204030204" pitchFamily="49" charset="0"/>
              </a:rPr>
              <a:t>130922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 * trigger_dir;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shoot_time_begin_l = </a:t>
            </a:r>
            <a:r>
              <a:rPr lang="en-US" altLang="zh-CN" sz="1000">
                <a:solidFill>
                  <a:srgbClr val="DCDCAA"/>
                </a:solidFill>
                <a:latin typeface="Consolas" panose="020B0609020204030204" pitchFamily="49" charset="0"/>
              </a:rPr>
              <a:t>HAL_GetTick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zh-CN" sz="100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zh-CN" sz="10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{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zh-CN" sz="1000">
                <a:solidFill>
                  <a:srgbClr val="DCDCAA"/>
                </a:solidFill>
                <a:latin typeface="Consolas" panose="020B0609020204030204" pitchFamily="49" charset="0"/>
              </a:rPr>
              <a:t>osDelay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trigger_pos_ref = moto_trigger.</a:t>
            </a:r>
            <a:r>
              <a:rPr lang="en-US" altLang="zh-CN" sz="1000">
                <a:solidFill>
                  <a:srgbClr val="9CDCFE"/>
                </a:solidFill>
                <a:latin typeface="Consolas" panose="020B0609020204030204" pitchFamily="49" charset="0"/>
              </a:rPr>
              <a:t>total_ecd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trigger_pos_ref += </a:t>
            </a:r>
            <a:r>
              <a:rPr lang="en-US" altLang="zh-CN" sz="1000">
                <a:solidFill>
                  <a:srgbClr val="B5CEA8"/>
                </a:solidFill>
                <a:latin typeface="Consolas" panose="020B0609020204030204" pitchFamily="49" charset="0"/>
              </a:rPr>
              <a:t>130922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 * trigger_dir;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shoot_time_begin_l = </a:t>
            </a:r>
            <a:r>
              <a:rPr lang="en-US" altLang="zh-CN" sz="1000">
                <a:solidFill>
                  <a:srgbClr val="DCDCAA"/>
                </a:solidFill>
                <a:latin typeface="Consolas" panose="020B0609020204030204" pitchFamily="49" charset="0"/>
              </a:rPr>
              <a:t>HAL_GetTick</a:t>
            </a: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0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</a:p>
        </p:txBody>
      </p:sp>
      <p:sp>
        <p:nvSpPr>
          <p:cNvPr id="4" name="矩形 3"/>
          <p:cNvSpPr/>
          <p:nvPr/>
        </p:nvSpPr>
        <p:spPr>
          <a:xfrm>
            <a:off x="4927926" y="2149893"/>
            <a:ext cx="4572000" cy="300082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zh-CN" sz="900" smtClean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90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(right_key)</a:t>
            </a:r>
          </a:p>
          <a:p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zh-CN" sz="9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900">
                <a:solidFill>
                  <a:srgbClr val="DCDCAA"/>
                </a:solidFill>
                <a:latin typeface="Consolas" panose="020B0609020204030204" pitchFamily="49" charset="0"/>
              </a:rPr>
              <a:t>HAL_GetTick</a:t>
            </a:r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() - shoot_time_begin_l &gt; </a:t>
            </a:r>
            <a:r>
              <a:rPr lang="en-US" altLang="zh-CN" sz="90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	&amp;&amp; </a:t>
            </a:r>
            <a:r>
              <a:rPr lang="en-US" altLang="zh-CN" sz="900">
                <a:solidFill>
                  <a:srgbClr val="DCDCAA"/>
                </a:solidFill>
                <a:latin typeface="Consolas" panose="020B0609020204030204" pitchFamily="49" charset="0"/>
              </a:rPr>
              <a:t>HAL_GetTick</a:t>
            </a:r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() - shoot_time_begin_r &gt; </a:t>
            </a:r>
            <a:r>
              <a:rPr lang="en-US" altLang="zh-CN" sz="900">
                <a:solidFill>
                  <a:srgbClr val="B5CEA8"/>
                </a:solidFill>
                <a:latin typeface="Consolas" panose="020B0609020204030204" pitchFamily="49" charset="0"/>
              </a:rPr>
              <a:t>800</a:t>
            </a:r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{</a:t>
            </a:r>
          </a:p>
          <a:p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trigger_pos_ref = moto_trigger.</a:t>
            </a:r>
            <a:r>
              <a:rPr lang="en-US" altLang="zh-CN" sz="900">
                <a:solidFill>
                  <a:srgbClr val="9CDCFE"/>
                </a:solidFill>
                <a:latin typeface="Consolas" panose="020B0609020204030204" pitchFamily="49" charset="0"/>
              </a:rPr>
              <a:t>total_ecd</a:t>
            </a:r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trigger_pos_ref += </a:t>
            </a:r>
            <a:r>
              <a:rPr lang="en-US" altLang="zh-CN" sz="900">
                <a:solidFill>
                  <a:srgbClr val="B5CEA8"/>
                </a:solidFill>
                <a:latin typeface="Consolas" panose="020B0609020204030204" pitchFamily="49" charset="0"/>
              </a:rPr>
              <a:t>130922</a:t>
            </a:r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altLang="zh-CN" sz="90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 * trigger_dir;</a:t>
            </a:r>
          </a:p>
          <a:p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shoot_time_begin_r = </a:t>
            </a:r>
            <a:r>
              <a:rPr lang="en-US" altLang="zh-CN" sz="900">
                <a:solidFill>
                  <a:srgbClr val="DCDCAA"/>
                </a:solidFill>
                <a:latin typeface="Consolas" panose="020B0609020204030204" pitchFamily="49" charset="0"/>
              </a:rPr>
              <a:t>HAL_GetTick</a:t>
            </a:r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(); </a:t>
            </a:r>
          </a:p>
          <a:p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900">
                <a:solidFill>
                  <a:srgbClr val="608B4E"/>
                </a:solidFill>
                <a:latin typeface="Consolas" panose="020B0609020204030204" pitchFamily="49" charset="0"/>
              </a:rPr>
              <a:t>// to shoot three times</a:t>
            </a:r>
            <a:endParaRPr lang="en-US" altLang="zh-CN" sz="9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zh-CN" sz="90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endParaRPr lang="en-US" altLang="zh-CN" sz="9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{</a:t>
            </a:r>
          </a:p>
          <a:p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zh-CN" sz="900">
                <a:solidFill>
                  <a:srgbClr val="DCDCAA"/>
                </a:solidFill>
                <a:latin typeface="Consolas" panose="020B0609020204030204" pitchFamily="49" charset="0"/>
              </a:rPr>
              <a:t>osDelay</a:t>
            </a:r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trigger_pos_ref = moto_trigger.</a:t>
            </a:r>
            <a:r>
              <a:rPr lang="en-US" altLang="zh-CN" sz="900">
                <a:solidFill>
                  <a:srgbClr val="9CDCFE"/>
                </a:solidFill>
                <a:latin typeface="Consolas" panose="020B0609020204030204" pitchFamily="49" charset="0"/>
              </a:rPr>
              <a:t>total_ecd</a:t>
            </a:r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trigger_pos_ref += </a:t>
            </a:r>
            <a:r>
              <a:rPr lang="en-US" altLang="zh-CN" sz="900">
                <a:solidFill>
                  <a:srgbClr val="B5CEA8"/>
                </a:solidFill>
                <a:latin typeface="Consolas" panose="020B0609020204030204" pitchFamily="49" charset="0"/>
              </a:rPr>
              <a:t>130922</a:t>
            </a:r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altLang="zh-CN" sz="90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 * trigger_dir;</a:t>
            </a:r>
          </a:p>
          <a:p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shoot_time_begin_r = </a:t>
            </a:r>
            <a:r>
              <a:rPr lang="en-US" altLang="zh-CN" sz="900">
                <a:solidFill>
                  <a:srgbClr val="DCDCAA"/>
                </a:solidFill>
                <a:latin typeface="Consolas" panose="020B0609020204030204" pitchFamily="49" charset="0"/>
              </a:rPr>
              <a:t>HAL_GetTick</a:t>
            </a:r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(); </a:t>
            </a:r>
          </a:p>
          <a:p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900">
                <a:solidFill>
                  <a:srgbClr val="608B4E"/>
                </a:solidFill>
                <a:latin typeface="Consolas" panose="020B0609020204030204" pitchFamily="49" charset="0"/>
              </a:rPr>
              <a:t>// to shoot three times</a:t>
            </a:r>
            <a:endParaRPr lang="en-US" altLang="zh-CN" sz="9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altLang="zh-CN" sz="90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</p:txBody>
      </p:sp>
    </p:spTree>
    <p:extLst>
      <p:ext uri="{BB962C8B-B14F-4D97-AF65-F5344CB8AC3E}">
        <p14:creationId xmlns:p14="http://schemas.microsoft.com/office/powerpoint/2010/main" val="28074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1263" y="285009"/>
            <a:ext cx="8234726" cy="10540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zh-CN" smtClean="0">
                <a:latin typeface="等线" panose="02010600030101010101" pitchFamily="2" charset="-122"/>
                <a:ea typeface="等线" panose="02010600030101010101" pitchFamily="2" charset="-122"/>
              </a:rPr>
              <a:t>STM32</a:t>
            </a:r>
            <a:r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与电机涵道控制板之间的连接与控制</a:t>
            </a:r>
            <a:r>
              <a:rPr lang="en-US" altLang="zh-CN" smtClean="0"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br>
              <a:rPr lang="en-US" altLang="zh-CN" smtClean="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en-US" altLang="zh-CN" b="0" cap="all" smtClean="0">
                <a:latin typeface="等线" panose="02010600030101010101" pitchFamily="2" charset="-122"/>
                <a:ea typeface="等线" panose="02010600030101010101" pitchFamily="2" charset="-122"/>
              </a:rPr>
              <a:t>connection with motor controler</a:t>
            </a:r>
            <a:br>
              <a:rPr lang="en-US" altLang="zh-CN" b="0" cap="all" smtClean="0">
                <a:latin typeface="等线" panose="02010600030101010101" pitchFamily="2" charset="-122"/>
                <a:ea typeface="等线" panose="02010600030101010101" pitchFamily="2" charset="-122"/>
              </a:rPr>
            </a:br>
            <a:endParaRPr lang="en-GB" sz="1999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34950" y="329484"/>
            <a:ext cx="1451039" cy="39998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913924"/>
            <a:r>
              <a:rPr lang="zh-CN" altLang="en-US" sz="1999" cap="all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</a:rPr>
              <a:t>解决 </a:t>
            </a:r>
            <a:r>
              <a:rPr lang="en-US" altLang="zh-CN" sz="1601" cap="all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</a:rPr>
              <a:t>solve</a:t>
            </a:r>
            <a:endParaRPr lang="zh-CN" altLang="en-US" sz="1601" cap="all">
              <a:ln w="0"/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1294" y="1339081"/>
            <a:ext cx="7659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考虑到机械臂的动力部分较多，负载较大。起初为了方便控制及减轻步兵车体底盘电池的压力，我制作了一个由</a:t>
            </a:r>
            <a:r>
              <a:rPr lang="en-US" altLang="zh-CN"/>
              <a:t>4</a:t>
            </a:r>
            <a:r>
              <a:rPr lang="zh-CN" altLang="en-US"/>
              <a:t>个主动力减速电机的电调，一个降压模块，一个涵道电调组成的电机涵道控制板，独立</a:t>
            </a:r>
            <a:r>
              <a:rPr lang="en-US" altLang="zh-CN"/>
              <a:t>DJI</a:t>
            </a:r>
            <a:r>
              <a:rPr lang="zh-CN" altLang="en-US"/>
              <a:t>电源供电，由</a:t>
            </a:r>
            <a:r>
              <a:rPr lang="en-US" altLang="zh-CN"/>
              <a:t>STM32</a:t>
            </a:r>
            <a:r>
              <a:rPr lang="zh-CN" altLang="en-US"/>
              <a:t>主控共地后通过</a:t>
            </a:r>
            <a:r>
              <a:rPr lang="en-US" altLang="zh-CN"/>
              <a:t>PWM</a:t>
            </a:r>
            <a:r>
              <a:rPr lang="zh-CN" altLang="en-US"/>
              <a:t>信号控制。</a:t>
            </a:r>
            <a:endParaRPr lang="en-US" altLang="zh-CN"/>
          </a:p>
        </p:txBody>
      </p:sp>
      <p:pic>
        <p:nvPicPr>
          <p:cNvPr id="7" name="图片 6" descr="4746722009506138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202555" y="1429702"/>
            <a:ext cx="2334578" cy="4261009"/>
          </a:xfrm>
          <a:prstGeom prst="rect">
            <a:avLst/>
          </a:prstGeom>
        </p:spPr>
      </p:pic>
      <p:pic>
        <p:nvPicPr>
          <p:cNvPr id="8" name="图片 7" descr="2351917558086867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894" y="2268854"/>
            <a:ext cx="2227421" cy="258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0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7670" y="1844516"/>
            <a:ext cx="3327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/>
              <a:t>在第一次测试赛中，机械部分的方案一机械臂设计出现了一些故障，其中也有程序上尚未解决的漏洞，于是我将之前的未调试好的涵道解决了，作为备选方案随时等待替换可能出现故障的机械臂，考虑到其负载过大的问题，我们也用了独立电源供电，其电调由主控发出</a:t>
            </a:r>
            <a:r>
              <a:rPr lang="en-US" altLang="zh-CN" sz="1600"/>
              <a:t>PWM</a:t>
            </a:r>
            <a:r>
              <a:rPr lang="zh-CN" altLang="en-US" sz="1600"/>
              <a:t>控制。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b="22072"/>
          <a:stretch/>
        </p:blipFill>
        <p:spPr>
          <a:xfrm>
            <a:off x="4105555" y="2054723"/>
            <a:ext cx="4580434" cy="1876146"/>
          </a:xfrm>
          <a:prstGeom prst="rect">
            <a:avLst/>
          </a:prstGeom>
        </p:spPr>
      </p:pic>
      <p:sp>
        <p:nvSpPr>
          <p:cNvPr id="7" name="Shape 177"/>
          <p:cNvSpPr txBox="1">
            <a:spLocks/>
          </p:cNvSpPr>
          <p:nvPr/>
        </p:nvSpPr>
        <p:spPr>
          <a:xfrm>
            <a:off x="436540" y="221008"/>
            <a:ext cx="8234726" cy="1054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24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涵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道吸弹机制</a:t>
            </a:r>
            <a:r>
              <a:rPr lang="en-US" altLang="zh-CN" smtClean="0"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br>
              <a:rPr lang="en-US" altLang="zh-CN" smtClean="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en-US" altLang="zh-CN" b="0" cap="all">
                <a:latin typeface="等线" panose="02010600030101010101" pitchFamily="2" charset="-122"/>
                <a:ea typeface="等线" panose="02010600030101010101" pitchFamily="2" charset="-122"/>
              </a:rPr>
              <a:t>alternative scheme:ducted-fan engine</a:t>
            </a:r>
            <a:br>
              <a:rPr lang="en-US" altLang="zh-CN" b="0" cap="all">
                <a:latin typeface="等线" panose="02010600030101010101" pitchFamily="2" charset="-122"/>
                <a:ea typeface="等线" panose="02010600030101010101" pitchFamily="2" charset="-122"/>
              </a:rPr>
            </a:br>
            <a:endParaRPr lang="en-GB" sz="1999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34950" y="329484"/>
            <a:ext cx="1451039" cy="39998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913924"/>
            <a:r>
              <a:rPr lang="zh-CN" altLang="en-US" sz="1999" cap="all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</a:rPr>
              <a:t>解决 </a:t>
            </a:r>
            <a:r>
              <a:rPr lang="en-US" altLang="zh-CN" sz="1601" cap="all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</a:rPr>
              <a:t>solve</a:t>
            </a:r>
            <a:endParaRPr lang="zh-CN" altLang="en-US" sz="1601" cap="all">
              <a:ln w="0"/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958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29889"/>
            <a:ext cx="9696202" cy="727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2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76" y="1255871"/>
            <a:ext cx="2052638" cy="36223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262" y="1186815"/>
            <a:ext cx="5007114" cy="368516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26586" y="1364456"/>
            <a:ext cx="400110" cy="29546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/>
              <a:t>图为参考例程及</a:t>
            </a:r>
            <a:r>
              <a:rPr lang="en-US" altLang="zh-CN"/>
              <a:t>PWM</a:t>
            </a:r>
            <a:r>
              <a:rPr lang="zh-CN" altLang="en-US"/>
              <a:t>波的故障调</a:t>
            </a:r>
            <a:r>
              <a:rPr lang="zh-CN" altLang="en-US" smtClean="0"/>
              <a:t>试</a:t>
            </a:r>
            <a:endParaRPr lang="zh-CN" altLang="en-US"/>
          </a:p>
        </p:txBody>
      </p:sp>
      <p:sp>
        <p:nvSpPr>
          <p:cNvPr id="6" name="Shape 177"/>
          <p:cNvSpPr txBox="1">
            <a:spLocks/>
          </p:cNvSpPr>
          <p:nvPr/>
        </p:nvSpPr>
        <p:spPr>
          <a:xfrm>
            <a:off x="396650" y="310384"/>
            <a:ext cx="8234726" cy="1054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24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PWM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信号的程序控制</a:t>
            </a:r>
            <a:r>
              <a:rPr lang="en-US" altLang="zh-CN" smtClean="0"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br>
              <a:rPr lang="en-US" altLang="zh-CN" smtClean="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en-US" altLang="zh-CN" b="0" cap="all" smtClean="0">
                <a:latin typeface="等线" panose="02010600030101010101" pitchFamily="2" charset="-122"/>
                <a:ea typeface="等线" panose="02010600030101010101" pitchFamily="2" charset="-122"/>
              </a:rPr>
              <a:t>THE </a:t>
            </a:r>
            <a:r>
              <a:rPr lang="en-US" altLang="zh-CN" b="0" cap="all">
                <a:latin typeface="等线" panose="02010600030101010101" pitchFamily="2" charset="-122"/>
                <a:ea typeface="等线" panose="02010600030101010101" pitchFamily="2" charset="-122"/>
              </a:rPr>
              <a:t>PROGRAM OF PWM SIGNAL</a:t>
            </a:r>
            <a:endParaRPr lang="en-GB" sz="1999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34950" y="329484"/>
            <a:ext cx="1451039" cy="39998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913924"/>
            <a:r>
              <a:rPr lang="zh-CN" altLang="en-US" sz="1999" cap="all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</a:rPr>
              <a:t>解决 </a:t>
            </a:r>
            <a:r>
              <a:rPr lang="en-US" altLang="zh-CN" sz="1601" cap="all">
                <a:ln w="0"/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</a:rPr>
              <a:t>solve</a:t>
            </a:r>
            <a:endParaRPr lang="zh-CN" altLang="en-US" sz="1601" cap="all">
              <a:ln w="0"/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11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E9D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"/>
                    </a14:imgEffect>
                    <a14:imgEffect>
                      <a14:saturation sat="9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72966"/>
            <a:ext cx="9144000" cy="4233054"/>
          </a:xfrm>
          <a:prstGeom prst="rect">
            <a:avLst/>
          </a:prstGeom>
          <a:effectLst/>
        </p:spPr>
      </p:pic>
      <p:sp>
        <p:nvSpPr>
          <p:cNvPr id="204" name="Shape 204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42"/>
            <a:ext cx="77724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zh-CN" sz="9600" smtClean="0">
                <a:solidFill>
                  <a:srgbClr val="ABE33F"/>
                </a:solidFill>
                <a:latin typeface="等线" panose="02010600030101010101" pitchFamily="2" charset="-122"/>
                <a:ea typeface="等线" panose="02010600030101010101" pitchFamily="2" charset="-122"/>
                <a:cs typeface="Karla"/>
                <a:sym typeface="Karla"/>
              </a:rPr>
              <a:t>20773</a:t>
            </a:r>
            <a:endParaRPr lang="en" sz="9600">
              <a:solidFill>
                <a:srgbClr val="ABE33F"/>
              </a:solidFill>
              <a:latin typeface="等线" panose="02010600030101010101" pitchFamily="2" charset="-122"/>
              <a:ea typeface="等线" panose="02010600030101010101" pitchFamily="2" charset="-122"/>
              <a:cs typeface="Karla"/>
              <a:sym typeface="Karla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subTitle" idx="4294967295"/>
          </p:nvPr>
        </p:nvSpPr>
        <p:spPr>
          <a:xfrm>
            <a:off x="453258" y="2901681"/>
            <a:ext cx="8237483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CN" altLang="en-US" sz="2200" smtClean="0">
                <a:latin typeface="等线" panose="02010600030101010101" pitchFamily="2" charset="-122"/>
                <a:ea typeface="等线" panose="02010600030101010101" pitchFamily="2" charset="-122"/>
              </a:rPr>
              <a:t>经 </a:t>
            </a:r>
            <a:r>
              <a:rPr lang="en-US" altLang="zh-CN" sz="2200" smtClean="0">
                <a:latin typeface="等线" panose="02010600030101010101" pitchFamily="2" charset="-122"/>
                <a:ea typeface="等线" panose="02010600030101010101" pitchFamily="2" charset="-122"/>
              </a:rPr>
              <a:t>GIT Windows </a:t>
            </a:r>
            <a:r>
              <a:rPr lang="zh-CN" altLang="en-US" sz="2200" smtClean="0">
                <a:latin typeface="等线" panose="02010600030101010101" pitchFamily="2" charset="-122"/>
                <a:ea typeface="等线" panose="02010600030101010101" pitchFamily="2" charset="-122"/>
              </a:rPr>
              <a:t>统计，嵌入组共对源代码改动 </a:t>
            </a:r>
            <a:r>
              <a:rPr lang="en-US" altLang="zh-CN" sz="2200" smtClean="0">
                <a:latin typeface="等线" panose="02010600030101010101" pitchFamily="2" charset="-122"/>
                <a:ea typeface="等线" panose="02010600030101010101" pitchFamily="2" charset="-122"/>
              </a:rPr>
              <a:t>20773 </a:t>
            </a:r>
            <a:r>
              <a:rPr lang="zh-CN" altLang="en-US" sz="2200" smtClean="0">
                <a:latin typeface="等线" panose="02010600030101010101" pitchFamily="2" charset="-122"/>
                <a:ea typeface="等线" panose="02010600030101010101" pitchFamily="2" charset="-122"/>
              </a:rPr>
              <a:t>行</a:t>
            </a:r>
            <a:endParaRPr lang="en-US" altLang="zh-CN" sz="220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altLang="zh-CN" sz="2200" smtClean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sz="2200" smtClean="0">
                <a:latin typeface="等线" panose="02010600030101010101" pitchFamily="2" charset="-122"/>
                <a:ea typeface="等线" panose="02010600030101010101" pitchFamily="2" charset="-122"/>
              </a:rPr>
              <a:t>包含无效代码</a:t>
            </a:r>
            <a:r>
              <a:rPr lang="en-US" altLang="zh-CN" sz="2200" smtClean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altLang="zh-CN" sz="2200" cap="small" smtClean="0">
                <a:latin typeface="等线" panose="02010600030101010101" pitchFamily="2" charset="-122"/>
                <a:ea typeface="等线" panose="02010600030101010101" pitchFamily="2" charset="-122"/>
              </a:rPr>
              <a:t>Counted </a:t>
            </a:r>
            <a:r>
              <a:rPr lang="en-US" altLang="zh-CN" sz="2200" cap="small">
                <a:latin typeface="等线" panose="02010600030101010101" pitchFamily="2" charset="-122"/>
                <a:ea typeface="等线" panose="02010600030101010101" pitchFamily="2" charset="-122"/>
              </a:rPr>
              <a:t>by </a:t>
            </a:r>
            <a:r>
              <a:rPr lang="en-US" altLang="zh-CN" sz="2200" cap="small" smtClean="0">
                <a:latin typeface="等线" panose="02010600030101010101" pitchFamily="2" charset="-122"/>
                <a:ea typeface="等线" panose="02010600030101010101" pitchFamily="2" charset="-122"/>
              </a:rPr>
              <a:t>GIT, w</a:t>
            </a:r>
            <a:r>
              <a:rPr lang="en-US" sz="2200" cap="small" smtClean="0">
                <a:latin typeface="等线" panose="02010600030101010101" pitchFamily="2" charset="-122"/>
                <a:ea typeface="等线" panose="02010600030101010101" pitchFamily="2" charset="-122"/>
              </a:rPr>
              <a:t>e have edited </a:t>
            </a:r>
            <a:r>
              <a:rPr lang="en-US" altLang="zh-CN" sz="2200" cap="small" smtClean="0">
                <a:latin typeface="等线" panose="02010600030101010101" pitchFamily="2" charset="-122"/>
                <a:ea typeface="等线" panose="02010600030101010101" pitchFamily="2" charset="-122"/>
              </a:rPr>
              <a:t>20773</a:t>
            </a:r>
            <a:r>
              <a:rPr lang="en-US" sz="2200" cap="small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sz="2200" cap="small" smtClean="0">
                <a:latin typeface="等线" panose="02010600030101010101" pitchFamily="2" charset="-122"/>
                <a:ea typeface="等线" panose="02010600030101010101" pitchFamily="2" charset="-122"/>
              </a:rPr>
              <a:t>lines</a:t>
            </a:r>
            <a:r>
              <a:rPr lang="en-US" sz="2200" cap="small">
                <a:latin typeface="等线" panose="02010600030101010101" pitchFamily="2" charset="-122"/>
                <a:ea typeface="等线" panose="02010600030101010101" pitchFamily="2" charset="-122"/>
              </a:rPr>
              <a:t>!</a:t>
            </a:r>
            <a:endParaRPr lang="en" sz="2200" cap="sm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ctrTitle" idx="4294967295"/>
          </p:nvPr>
        </p:nvSpPr>
        <p:spPr>
          <a:xfrm>
            <a:off x="685800" y="2269142"/>
            <a:ext cx="77724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sz="6000" smtClean="0">
                <a:solidFill>
                  <a:schemeClr val="accent3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软件</a:t>
            </a:r>
            <a:r>
              <a:rPr lang="en-US" altLang="zh-CN" sz="6000" smtClean="0">
                <a:solidFill>
                  <a:schemeClr val="accent3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6000" smtClean="0">
                <a:solidFill>
                  <a:schemeClr val="accent3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算法</a:t>
            </a:r>
            <a:endParaRPr lang="en" sz="6000">
              <a:solidFill>
                <a:schemeClr val="accent3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4294967295"/>
          </p:nvPr>
        </p:nvSpPr>
        <p:spPr>
          <a:xfrm>
            <a:off x="685800" y="3335350"/>
            <a:ext cx="5990999" cy="10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cap="all" smtClean="0">
                <a:latin typeface="等线 Light" panose="02010600030101010101" pitchFamily="2" charset="-122"/>
                <a:ea typeface="等线 Light" panose="02010600030101010101" pitchFamily="2" charset="-122"/>
              </a:rPr>
              <a:t>SOFTware/algorithm</a:t>
            </a:r>
          </a:p>
          <a:p>
            <a:pPr lvl="0">
              <a:spcBef>
                <a:spcPts val="0"/>
              </a:spcBef>
              <a:buNone/>
            </a:pPr>
            <a:endParaRPr lang="en-US" b="1" cap="all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0" algn="r">
              <a:spcBef>
                <a:spcPts val="0"/>
              </a:spcBef>
              <a:buNone/>
            </a:pPr>
            <a:r>
              <a:rPr lang="zh-CN" altLang="en-US" sz="1800" b="1" cap="all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邴小斐  </a:t>
            </a:r>
            <a:r>
              <a:rPr lang="en-US" altLang="zh-CN" sz="1800" b="1" cap="all" smtClean="0">
                <a:solidFill>
                  <a:schemeClr val="bg1">
                    <a:lumMod val="50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Xiaofei bing</a:t>
            </a:r>
            <a:endParaRPr lang="en" sz="1800" b="1" cap="all">
              <a:solidFill>
                <a:schemeClr val="bg1">
                  <a:lumMod val="50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4958332" y="0"/>
            <a:ext cx="4290325" cy="3789650"/>
          </a:xfrm>
          <a:custGeom>
            <a:avLst/>
            <a:gdLst/>
            <a:ahLst/>
            <a:cxnLst/>
            <a:rect l="0" t="0" r="0" b="0"/>
            <a:pathLst>
              <a:path w="171613" h="151586" extrusionOk="0">
                <a:moveTo>
                  <a:pt x="0" y="694"/>
                </a:moveTo>
                <a:lnTo>
                  <a:pt x="171613" y="0"/>
                </a:lnTo>
                <a:lnTo>
                  <a:pt x="170790" y="151586"/>
                </a:lnTo>
                <a:lnTo>
                  <a:pt x="46492" y="123154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4" name="文本框 3"/>
          <p:cNvSpPr txBox="1"/>
          <p:nvPr/>
        </p:nvSpPr>
        <p:spPr>
          <a:xfrm>
            <a:off x="5669793" y="423809"/>
            <a:ext cx="3852579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600" b="1">
                <a:ln w="50800" cap="rnd" cmpd="sng">
                  <a:solidFill>
                    <a:schemeClr val="accent3">
                      <a:lumMod val="75000"/>
                    </a:schemeClr>
                  </a:solidFill>
                  <a:round/>
                </a:ln>
                <a:solidFill>
                  <a:schemeClr val="bg1"/>
                </a:solidFill>
                <a:latin typeface="Berlin Sans FB Demi" panose="020E0802020502020306" pitchFamily="34" charset="0"/>
              </a:rPr>
              <a:t>i</a:t>
            </a:r>
            <a:r>
              <a:rPr lang="en-US" altLang="zh-CN" sz="6600" b="1" smtClean="0">
                <a:ln w="50800" cap="rnd" cmpd="sng">
                  <a:solidFill>
                    <a:schemeClr val="accent3">
                      <a:lumMod val="75000"/>
                    </a:schemeClr>
                  </a:solidFill>
                  <a:round/>
                </a:ln>
                <a:solidFill>
                  <a:schemeClr val="bg1"/>
                </a:solidFill>
                <a:latin typeface="Berlin Sans FB Demi" panose="020E0802020502020306" pitchFamily="34" charset="0"/>
              </a:rPr>
              <a:t>nt main</a:t>
            </a:r>
          </a:p>
          <a:p>
            <a:r>
              <a:rPr lang="en-US" altLang="zh-CN" sz="6600" b="1" smtClean="0">
                <a:ln w="50800" cap="rnd" cmpd="sng">
                  <a:solidFill>
                    <a:schemeClr val="accent3">
                      <a:lumMod val="75000"/>
                    </a:schemeClr>
                  </a:solidFill>
                  <a:round/>
                </a:ln>
                <a:solidFill>
                  <a:schemeClr val="bg1"/>
                </a:solidFill>
                <a:latin typeface="Berlin Sans FB Demi" panose="020E0802020502020306" pitchFamily="34" charset="0"/>
              </a:rPr>
              <a:t>   (void)</a:t>
            </a:r>
            <a:endParaRPr lang="en-US" altLang="zh-CN" sz="6600" b="1">
              <a:ln w="50800" cap="rnd" cmpd="sng">
                <a:solidFill>
                  <a:schemeClr val="accent3">
                    <a:lumMod val="75000"/>
                  </a:schemeClr>
                </a:solidFill>
                <a:round/>
              </a:ln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78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7"/>
          <p:cNvSpPr txBox="1">
            <a:spLocks/>
          </p:cNvSpPr>
          <p:nvPr/>
        </p:nvSpPr>
        <p:spPr>
          <a:xfrm>
            <a:off x="396650" y="310384"/>
            <a:ext cx="8234726" cy="1054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24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行程开关</a:t>
            </a:r>
            <a:endParaRPr lang="en-GB" sz="1999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7" name="图片 6" descr="QQ截图20170728113355"/>
          <p:cNvPicPr/>
          <p:nvPr/>
        </p:nvPicPr>
        <p:blipFill>
          <a:blip r:embed="rId2"/>
          <a:stretch>
            <a:fillRect/>
          </a:stretch>
        </p:blipFill>
        <p:spPr>
          <a:xfrm>
            <a:off x="3948521" y="1577340"/>
            <a:ext cx="2628265" cy="2979420"/>
          </a:xfrm>
          <a:prstGeom prst="rect">
            <a:avLst/>
          </a:prstGeom>
        </p:spPr>
      </p:pic>
      <p:pic>
        <p:nvPicPr>
          <p:cNvPr id="10" name="图片 9" descr="QQ截图20170728113813"/>
          <p:cNvPicPr/>
          <p:nvPr/>
        </p:nvPicPr>
        <p:blipFill>
          <a:blip r:embed="rId3"/>
          <a:stretch>
            <a:fillRect/>
          </a:stretch>
        </p:blipFill>
        <p:spPr>
          <a:xfrm>
            <a:off x="6538577" y="1719897"/>
            <a:ext cx="2326640" cy="280289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18998" y="1719897"/>
            <a:ext cx="28914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行程开关遇到障碍块开始做任务，如果有意外，可以通过按键退出这个模式，或单独控制机械臂上的电机做某个动作。</a:t>
            </a:r>
          </a:p>
        </p:txBody>
      </p:sp>
    </p:spTree>
    <p:extLst>
      <p:ext uri="{BB962C8B-B14F-4D97-AF65-F5344CB8AC3E}">
        <p14:creationId xmlns:p14="http://schemas.microsoft.com/office/powerpoint/2010/main" val="81615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7"/>
          <p:cNvSpPr txBox="1">
            <a:spLocks/>
          </p:cNvSpPr>
          <p:nvPr/>
        </p:nvSpPr>
        <p:spPr>
          <a:xfrm>
            <a:off x="396650" y="310384"/>
            <a:ext cx="8234726" cy="1054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24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单独控制程序</a:t>
            </a:r>
            <a:endParaRPr lang="en-GB" sz="1999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8998" y="1719897"/>
            <a:ext cx="28914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云台单独控制，底盘会每</a:t>
            </a:r>
            <a:r>
              <a:rPr lang="en-US" altLang="zh-CN"/>
              <a:t>8</a:t>
            </a:r>
            <a:r>
              <a:rPr lang="zh-CN" altLang="en-US"/>
              <a:t>秒换一个随机数作为底盘需要转到的角度，效果就是底盘在原地不停转动，云台可以单独控制瞄准对方的步兵。底盘不停转动可以减少被击中的次数。</a:t>
            </a:r>
          </a:p>
          <a:p>
            <a:r>
              <a:rPr lang="zh-CN" altLang="en-US"/>
              <a:t>云台单独控制，底盘角度单独控制，底盘前后左右单独控制</a:t>
            </a:r>
            <a:r>
              <a:rPr lang="zh-CN" altLang="en-US" smtClean="0"/>
              <a:t>。</a:t>
            </a:r>
            <a:endParaRPr lang="zh-CN" altLang="en-US"/>
          </a:p>
        </p:txBody>
      </p:sp>
      <p:pic>
        <p:nvPicPr>
          <p:cNvPr id="8" name="图片 7" descr="QQ截图20170728124014"/>
          <p:cNvPicPr/>
          <p:nvPr/>
        </p:nvPicPr>
        <p:blipFill>
          <a:blip r:embed="rId2"/>
          <a:stretch>
            <a:fillRect/>
          </a:stretch>
        </p:blipFill>
        <p:spPr>
          <a:xfrm>
            <a:off x="3761045" y="1178358"/>
            <a:ext cx="2285924" cy="1449480"/>
          </a:xfrm>
          <a:prstGeom prst="rect">
            <a:avLst/>
          </a:prstGeom>
        </p:spPr>
      </p:pic>
      <p:pic>
        <p:nvPicPr>
          <p:cNvPr id="11" name="图片 10" descr="QQ截图20170728124056"/>
          <p:cNvPicPr/>
          <p:nvPr/>
        </p:nvPicPr>
        <p:blipFill>
          <a:blip r:embed="rId3"/>
          <a:stretch>
            <a:fillRect/>
          </a:stretch>
        </p:blipFill>
        <p:spPr>
          <a:xfrm>
            <a:off x="3761045" y="2627838"/>
            <a:ext cx="2378174" cy="1997823"/>
          </a:xfrm>
          <a:prstGeom prst="rect">
            <a:avLst/>
          </a:prstGeom>
        </p:spPr>
      </p:pic>
      <p:pic>
        <p:nvPicPr>
          <p:cNvPr id="12" name="图片 11" descr="微信截图_20170728124434"/>
          <p:cNvPicPr/>
          <p:nvPr/>
        </p:nvPicPr>
        <p:blipFill>
          <a:blip r:embed="rId4"/>
          <a:stretch>
            <a:fillRect/>
          </a:stretch>
        </p:blipFill>
        <p:spPr>
          <a:xfrm>
            <a:off x="6139219" y="1304041"/>
            <a:ext cx="2639625" cy="332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5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7"/>
          <p:cNvSpPr txBox="1">
            <a:spLocks/>
          </p:cNvSpPr>
          <p:nvPr/>
        </p:nvSpPr>
        <p:spPr>
          <a:xfrm>
            <a:off x="396650" y="310384"/>
            <a:ext cx="8234726" cy="1054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24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巡线</a:t>
            </a:r>
            <a:endParaRPr lang="en-GB" sz="1999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6650" y="1059656"/>
            <a:ext cx="829791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pid</a:t>
            </a:r>
            <a:r>
              <a:rPr lang="zh-CN" altLang="en-US"/>
              <a:t>循迹的程序。利用地上的白线，车上装有两个返回模拟量的灰度传感器。用灰度传感器循迹，车稳定的走一根直线，结合上面行程开关的功能。功能：通过按键开启这个模式后，车还是用遥控器控制，遇到白线自动开始循迹（这时不能通过遥控器控制车）。</a:t>
            </a:r>
          </a:p>
          <a:p>
            <a:r>
              <a:rPr lang="en-US" altLang="zh-CN"/>
              <a:t>//</a:t>
            </a:r>
            <a:r>
              <a:rPr lang="zh-CN" altLang="en-US"/>
              <a:t>循迹的伪代</a:t>
            </a:r>
            <a:r>
              <a:rPr lang="zh-CN" altLang="en-US" smtClean="0"/>
              <a:t>码</a:t>
            </a:r>
            <a:endParaRPr lang="en-US" altLang="zh-CN" smtClean="0"/>
          </a:p>
          <a:p>
            <a:r>
              <a:rPr lang="en-US" altLang="zh-CN" smtClean="0"/>
              <a:t>LightValue </a:t>
            </a:r>
            <a:r>
              <a:rPr lang="en-US" altLang="zh-CN"/>
              <a:t>= read light sensor;</a:t>
            </a:r>
          </a:p>
          <a:p>
            <a:r>
              <a:rPr lang="en-US" altLang="zh-CN"/>
              <a:t>error = LightValue - offset;</a:t>
            </a:r>
          </a:p>
          <a:p>
            <a:r>
              <a:rPr lang="en-US" altLang="zh-CN"/>
              <a:t>integral = integral + error;</a:t>
            </a:r>
          </a:p>
          <a:p>
            <a:r>
              <a:rPr lang="en-US" altLang="zh-CN"/>
              <a:t>derivative = error - lastError;</a:t>
            </a:r>
          </a:p>
          <a:p>
            <a:r>
              <a:rPr lang="en-US" altLang="zh-CN"/>
              <a:t>Turn = Kp*error + Ki*integral + Kd*derivative;</a:t>
            </a:r>
          </a:p>
          <a:p>
            <a:endParaRPr lang="en-US" altLang="zh-CN"/>
          </a:p>
          <a:p>
            <a:r>
              <a:rPr lang="zh-CN" altLang="en-US"/>
              <a:t>利用白线和车上的两个灰度传感器，不方便用</a:t>
            </a:r>
            <a:r>
              <a:rPr lang="en-US" altLang="zh-CN"/>
              <a:t>pid</a:t>
            </a:r>
            <a:r>
              <a:rPr lang="zh-CN" altLang="en-US"/>
              <a:t>循迹的情况下使车完全垂直于白线。</a:t>
            </a:r>
          </a:p>
          <a:p>
            <a:r>
              <a:rPr lang="zh-CN" altLang="en-US"/>
              <a:t>因为白线和场地（灰）之间，同一个灰度值会有一个比较固定的相对位置，所以可以利用这个，利用车左右两个灰度传感器，将车垂直于白线，停下抓取障碍块。</a:t>
            </a:r>
          </a:p>
          <a:p>
            <a:r>
              <a:rPr lang="en-US" altLang="zh-CN"/>
              <a:t>errorLeft = -1 * </a:t>
            </a:r>
            <a:r>
              <a:rPr lang="zh-CN" altLang="en-US"/>
              <a:t>（</a:t>
            </a:r>
            <a:r>
              <a:rPr lang="en-US" altLang="zh-CN"/>
              <a:t>sensorLeft - offest</a:t>
            </a:r>
            <a:r>
              <a:rPr lang="zh-CN" altLang="en-US"/>
              <a:t>）</a:t>
            </a:r>
            <a:r>
              <a:rPr lang="en-US" altLang="zh-CN"/>
              <a:t>;</a:t>
            </a:r>
          </a:p>
          <a:p>
            <a:r>
              <a:rPr lang="en-US" altLang="zh-CN"/>
              <a:t>errorRight = -1 * </a:t>
            </a:r>
            <a:r>
              <a:rPr lang="zh-CN" altLang="en-US"/>
              <a:t>（</a:t>
            </a:r>
            <a:r>
              <a:rPr lang="en-US" altLang="zh-CN"/>
              <a:t>sensorRight - offest</a:t>
            </a:r>
            <a:r>
              <a:rPr lang="zh-CN" altLang="en-US"/>
              <a:t>）</a:t>
            </a:r>
            <a:r>
              <a:rPr lang="en-US" altLang="zh-CN"/>
              <a:t>;</a:t>
            </a:r>
          </a:p>
          <a:p>
            <a:r>
              <a:rPr lang="en-US" altLang="zh-CN"/>
              <a:t>TurnLeft = Kp * errorLeft</a:t>
            </a:r>
            <a:r>
              <a:rPr lang="zh-CN" altLang="en-US"/>
              <a:t>；</a:t>
            </a:r>
          </a:p>
          <a:p>
            <a:r>
              <a:rPr lang="en-US" altLang="zh-CN"/>
              <a:t>TurnRight = Kp * errorRight</a:t>
            </a:r>
            <a:r>
              <a:rPr lang="zh-CN" altLang="en-US"/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78177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7"/>
          <p:cNvSpPr txBox="1">
            <a:spLocks/>
          </p:cNvSpPr>
          <p:nvPr/>
        </p:nvSpPr>
        <p:spPr>
          <a:xfrm>
            <a:off x="396650" y="310384"/>
            <a:ext cx="8234726" cy="1054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24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smtClean="0">
                <a:latin typeface="等线" panose="02010600030101010101" pitchFamily="2" charset="-122"/>
                <a:ea typeface="等线" panose="02010600030101010101" pitchFamily="2" charset="-122"/>
              </a:rPr>
              <a:t>PID</a:t>
            </a:r>
            <a:r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参数的调节</a:t>
            </a:r>
            <a:endParaRPr lang="en-GB" sz="1999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" name="图片 9" descr="1"/>
          <p:cNvPicPr/>
          <p:nvPr/>
        </p:nvPicPr>
        <p:blipFill>
          <a:blip r:embed="rId2"/>
          <a:stretch>
            <a:fillRect/>
          </a:stretch>
        </p:blipFill>
        <p:spPr>
          <a:xfrm>
            <a:off x="544370" y="1643248"/>
            <a:ext cx="4103370" cy="2573655"/>
          </a:xfrm>
          <a:prstGeom prst="rect">
            <a:avLst/>
          </a:prstGeom>
        </p:spPr>
      </p:pic>
      <p:pic>
        <p:nvPicPr>
          <p:cNvPr id="13" name="图片 12" descr="QQ截图20170728123647"/>
          <p:cNvPicPr/>
          <p:nvPr/>
        </p:nvPicPr>
        <p:blipFill>
          <a:blip r:embed="rId3"/>
          <a:stretch>
            <a:fillRect/>
          </a:stretch>
        </p:blipFill>
        <p:spPr>
          <a:xfrm>
            <a:off x="4191679" y="3235850"/>
            <a:ext cx="4494310" cy="9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1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1815525" y="1888150"/>
            <a:ext cx="55131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知识学习</a:t>
            </a:r>
            <a:endParaRPr lang="en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ubTitle" idx="1"/>
          </p:nvPr>
        </p:nvSpPr>
        <p:spPr>
          <a:xfrm>
            <a:off x="1815375" y="2916250"/>
            <a:ext cx="55131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cap="all" smtClean="0">
                <a:latin typeface="等线" panose="02010600030101010101" pitchFamily="2" charset="-122"/>
                <a:ea typeface="等线" panose="02010600030101010101" pitchFamily="2" charset="-122"/>
              </a:rPr>
              <a:t>Knowledge learning</a:t>
            </a:r>
            <a:endParaRPr lang="en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 rot="576228">
            <a:off x="7039933" y="-88389"/>
            <a:ext cx="1451038" cy="264687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altLang="zh-CN" sz="16600" b="1" smtClean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</a:rPr>
              <a:t>3</a:t>
            </a:r>
            <a:endParaRPr lang="zh-CN" altLang="en-US" sz="6600" b="1">
              <a:ln w="660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15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1815525" y="1888150"/>
            <a:ext cx="55131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总结</a:t>
            </a:r>
            <a:endParaRPr lang="en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ubTitle" idx="1"/>
          </p:nvPr>
        </p:nvSpPr>
        <p:spPr>
          <a:xfrm>
            <a:off x="1815375" y="2916250"/>
            <a:ext cx="55131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cap="all">
                <a:latin typeface="等线" panose="02010600030101010101" pitchFamily="2" charset="-122"/>
                <a:ea typeface="等线" panose="02010600030101010101" pitchFamily="2" charset="-122"/>
              </a:rPr>
              <a:t>Conclusion</a:t>
            </a:r>
            <a:endParaRPr lang="en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 rot="576228">
            <a:off x="7039933" y="-88389"/>
            <a:ext cx="1451038" cy="264687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altLang="zh-CN" sz="16600" b="1" smtClean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</a:rPr>
              <a:t>4</a:t>
            </a:r>
            <a:endParaRPr lang="zh-CN" altLang="en-US" sz="6600" b="1">
              <a:ln w="660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10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1815525" y="1888150"/>
            <a:ext cx="55131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研发过程</a:t>
            </a:r>
            <a:endParaRPr lang="en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ubTitle" idx="1"/>
          </p:nvPr>
        </p:nvSpPr>
        <p:spPr>
          <a:xfrm>
            <a:off x="1815375" y="2916250"/>
            <a:ext cx="55131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cap="all" smtClean="0">
                <a:latin typeface="等线" panose="02010600030101010101" pitchFamily="2" charset="-122"/>
                <a:ea typeface="等线" panose="02010600030101010101" pitchFamily="2" charset="-122"/>
              </a:rPr>
              <a:t>Development process</a:t>
            </a:r>
            <a:endParaRPr lang="en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 rot="576228">
            <a:off x="7039933" y="-88389"/>
            <a:ext cx="1451038" cy="264687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altLang="zh-CN" sz="16600" b="1" smtClean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</a:rPr>
              <a:t>2</a:t>
            </a:r>
            <a:endParaRPr lang="zh-CN" altLang="en-US" sz="6600" b="1">
              <a:ln w="660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3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ctrTitle" idx="4294967295"/>
          </p:nvPr>
        </p:nvSpPr>
        <p:spPr>
          <a:xfrm>
            <a:off x="685800" y="2269142"/>
            <a:ext cx="77724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sz="6000" smtClean="0">
                <a:solidFill>
                  <a:schemeClr val="accent3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机械部分</a:t>
            </a:r>
            <a:endParaRPr lang="en" sz="6000">
              <a:solidFill>
                <a:schemeClr val="accent3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4294967295"/>
          </p:nvPr>
        </p:nvSpPr>
        <p:spPr>
          <a:xfrm>
            <a:off x="685800" y="3335350"/>
            <a:ext cx="5990999" cy="10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cap="all">
                <a:latin typeface="等线 Light" panose="02010600030101010101" pitchFamily="2" charset="-122"/>
                <a:ea typeface="等线 Light" panose="02010600030101010101" pitchFamily="2" charset="-122"/>
              </a:rPr>
              <a:t>mechanics</a:t>
            </a:r>
            <a:endParaRPr lang="en" b="1" cap="all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4958332" y="0"/>
            <a:ext cx="4290325" cy="3789650"/>
          </a:xfrm>
          <a:custGeom>
            <a:avLst/>
            <a:gdLst/>
            <a:ahLst/>
            <a:cxnLst/>
            <a:rect l="0" t="0" r="0" b="0"/>
            <a:pathLst>
              <a:path w="171613" h="151586" extrusionOk="0">
                <a:moveTo>
                  <a:pt x="0" y="694"/>
                </a:moveTo>
                <a:lnTo>
                  <a:pt x="171613" y="0"/>
                </a:lnTo>
                <a:lnTo>
                  <a:pt x="170790" y="151586"/>
                </a:lnTo>
                <a:lnTo>
                  <a:pt x="46492" y="123154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545" y1="24545" x2="65455" y2="73636"/>
                        <a14:foregroundMark x1="35909" y1="75000" x2="68182" y2="25909"/>
                        <a14:foregroundMark x1="20909" y1="49545" x2="82727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5832">
            <a:off x="6377752" y="574309"/>
            <a:ext cx="1337409" cy="1337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545" y1="24545" x2="65455" y2="73636"/>
                        <a14:foregroundMark x1="35909" y1="75000" x2="68182" y2="25909"/>
                        <a14:foregroundMark x1="20909" y1="49545" x2="82727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95899">
            <a:off x="7114893" y="970920"/>
            <a:ext cx="1471044" cy="1471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344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1263" y="285009"/>
            <a:ext cx="7509204" cy="97079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分</a:t>
            </a:r>
            <a:r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工</a:t>
            </a:r>
            <a:r>
              <a:rPr lang="en-US" altLang="zh-CN" smtClean="0">
                <a:latin typeface="等线" panose="02010600030101010101" pitchFamily="2" charset="-122"/>
                <a:ea typeface="等线" panose="02010600030101010101" pitchFamily="2" charset="-122"/>
              </a:rPr>
              <a:t>&amp;</a:t>
            </a:r>
            <a:r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t>合作 </a:t>
            </a:r>
            <a:r>
              <a:rPr lang="en-US" altLang="zh-CN" sz="2000" smtClean="0">
                <a:latin typeface="等线" panose="02010600030101010101" pitchFamily="2" charset="-122"/>
                <a:ea typeface="等线" panose="02010600030101010101" pitchFamily="2" charset="-122"/>
              </a:rPr>
              <a:t>Division&amp;Cooperation</a:t>
            </a:r>
            <a:endParaRPr lang="en" sz="1800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660707" y="1564521"/>
            <a:ext cx="1345662" cy="2969184"/>
            <a:chOff x="451071" y="1489107"/>
            <a:chExt cx="1618272" cy="2969184"/>
          </a:xfrm>
        </p:grpSpPr>
        <p:sp>
          <p:nvSpPr>
            <p:cNvPr id="8" name="矩形 7"/>
            <p:cNvSpPr/>
            <p:nvPr/>
          </p:nvSpPr>
          <p:spPr>
            <a:xfrm>
              <a:off x="451071" y="1489107"/>
              <a:ext cx="1618272" cy="6650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  <a:sym typeface="Arial"/>
                </a:rPr>
                <a:t>陶启泽</a:t>
              </a:r>
              <a:endParaRPr kumimoji="0" lang="zh-CN" altLang="en-US" sz="105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51071" y="2257162"/>
              <a:ext cx="1618272" cy="6650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  <a:sym typeface="Arial"/>
                </a:rPr>
                <a:t>吴荣鑫</a:t>
              </a:r>
              <a:endParaRPr kumimoji="0" lang="zh-CN" altLang="en-US" sz="105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51071" y="3025217"/>
              <a:ext cx="1618272" cy="6650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  <a:sym typeface="Arial"/>
                </a:rPr>
                <a:t>William Chen</a:t>
              </a:r>
              <a:endParaRPr kumimoji="0" lang="zh-CN" altLang="en-US" sz="105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51071" y="3793272"/>
              <a:ext cx="1618272" cy="6650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  <a:sym typeface="Arial"/>
                </a:rPr>
                <a:t>Stanley Walker</a:t>
              </a:r>
              <a:endParaRPr kumimoji="0" lang="zh-CN" altLang="en-US" sz="1050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  <a:sym typeface="Arial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124712" y="1740300"/>
            <a:ext cx="3489434" cy="33855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solidFill>
                  <a:schemeClr val="accent4">
                    <a:lumMod val="50000"/>
                  </a:schemeClr>
                </a:solidFill>
              </a:rPr>
              <a:t>手臂结构设计，电机选型，加工零件</a:t>
            </a:r>
            <a:endParaRPr lang="zh-CN" altLang="en-US" sz="16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24711" y="2470890"/>
            <a:ext cx="2029180" cy="33855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accent4">
                    <a:lumMod val="50000"/>
                  </a:schemeClr>
                </a:solidFill>
              </a:rPr>
              <a:t>结</a:t>
            </a:r>
            <a:r>
              <a:rPr lang="zh-CN" altLang="en-US" sz="1600" smtClean="0">
                <a:solidFill>
                  <a:schemeClr val="accent4">
                    <a:lumMod val="50000"/>
                  </a:schemeClr>
                </a:solidFill>
              </a:rPr>
              <a:t>构搭建，加工零件</a:t>
            </a:r>
            <a:endParaRPr lang="zh-CN" altLang="en-US" sz="16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00961" y="3278410"/>
            <a:ext cx="2052930" cy="33855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solidFill>
                  <a:schemeClr val="accent4">
                    <a:lumMod val="50000"/>
                  </a:schemeClr>
                </a:solidFill>
              </a:rPr>
              <a:t>备用方案设计，搭建</a:t>
            </a:r>
            <a:endParaRPr lang="zh-CN" altLang="en-US" sz="16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10860" y="4024575"/>
            <a:ext cx="3278065" cy="33855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accent4">
                    <a:lumMod val="50000"/>
                  </a:schemeClr>
                </a:solidFill>
              </a:rPr>
              <a:t>手</a:t>
            </a:r>
            <a:r>
              <a:rPr lang="zh-CN" altLang="en-US" sz="1600" smtClean="0">
                <a:solidFill>
                  <a:schemeClr val="accent4">
                    <a:lumMod val="50000"/>
                  </a:schemeClr>
                </a:solidFill>
              </a:rPr>
              <a:t>臂部分零件设计，备用方案设计</a:t>
            </a:r>
            <a:endParaRPr lang="zh-CN" altLang="en-US" sz="160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8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647" y="238763"/>
            <a:ext cx="9356647" cy="5263114"/>
          </a:xfrm>
          <a:prstGeom prst="rect">
            <a:avLst/>
          </a:prstGeom>
        </p:spPr>
      </p:pic>
      <p:grpSp>
        <p:nvGrpSpPr>
          <p:cNvPr id="3" name="Shape 27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4" name="Shape 2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5" name="Shape 29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6" name="Shape 30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7" name="Shape 31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8" name="Shape 32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9" name="Shape 33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591100" y="307156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CN" b="0" cap="all" smtClean="0">
                <a:latin typeface="等线" panose="02010600030101010101" pitchFamily="2" charset="-122"/>
                <a:ea typeface="等线" panose="02010600030101010101" pitchFamily="2" charset="-122"/>
              </a:rPr>
              <a:t>General Design</a:t>
            </a:r>
            <a:endParaRPr lang="en" sz="2800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54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" y="837473"/>
            <a:ext cx="3742467" cy="4306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25" y="1325253"/>
            <a:ext cx="5469484" cy="31427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" name="Shape 27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12" name="Shape 2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13" name="Shape 29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14" name="Shape 30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15" name="Shape 31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16" name="Shape 32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17" name="Shape 33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551888" y="329142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CN" b="0" cap="all" smtClean="0">
                <a:latin typeface="等线" panose="02010600030101010101" pitchFamily="2" charset="-122"/>
                <a:ea typeface="等线" panose="02010600030101010101" pitchFamily="2" charset="-122"/>
              </a:rPr>
              <a:t>Arm</a:t>
            </a:r>
            <a:endParaRPr lang="en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47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64" y="924334"/>
            <a:ext cx="4739308" cy="35540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228" y="1085422"/>
            <a:ext cx="4578792" cy="3433654"/>
          </a:xfrm>
          <a:prstGeom prst="rect">
            <a:avLst/>
          </a:prstGeom>
        </p:spPr>
      </p:pic>
      <p:grpSp>
        <p:nvGrpSpPr>
          <p:cNvPr id="11" name="Shape 27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12" name="Shape 2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13" name="Shape 29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14" name="Shape 30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15" name="Shape 31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16" name="Shape 32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17" name="Shape 33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591100" y="297942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CN" b="0" cap="all" smtClean="0">
                <a:latin typeface="等线" panose="02010600030101010101" pitchFamily="2" charset="-122"/>
                <a:ea typeface="等线" panose="02010600030101010101" pitchFamily="2" charset="-122"/>
              </a:rPr>
              <a:t>Arm</a:t>
            </a:r>
            <a:endParaRPr lang="en" b="0" cap="all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641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cal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2037</Words>
  <Application>Microsoft Office PowerPoint</Application>
  <PresentationFormat>全屏显示(16:9)</PresentationFormat>
  <Paragraphs>351</Paragraphs>
  <Slides>38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微软雅黑 Light</vt:lpstr>
      <vt:lpstr>Karla</vt:lpstr>
      <vt:lpstr>等线</vt:lpstr>
      <vt:lpstr>Raleway</vt:lpstr>
      <vt:lpstr>等线 Light</vt:lpstr>
      <vt:lpstr>微软雅黑</vt:lpstr>
      <vt:lpstr>Consolas</vt:lpstr>
      <vt:lpstr>Arial</vt:lpstr>
      <vt:lpstr>Berlin Sans FB Demi</vt:lpstr>
      <vt:lpstr>Arial Rounded MT Bold</vt:lpstr>
      <vt:lpstr>Escalus template</vt:lpstr>
      <vt:lpstr>Robomaster 2017 夏令营 高中一组技术报告</vt:lpstr>
      <vt:lpstr>最终机器人</vt:lpstr>
      <vt:lpstr>PowerPoint 演示文稿</vt:lpstr>
      <vt:lpstr>研发过程</vt:lpstr>
      <vt:lpstr>机械部分</vt:lpstr>
      <vt:lpstr>分工&amp;合作 Division&amp;Cooperation</vt:lpstr>
      <vt:lpstr>General Design</vt:lpstr>
      <vt:lpstr>Arm</vt:lpstr>
      <vt:lpstr>Arm</vt:lpstr>
      <vt:lpstr>Arm</vt:lpstr>
      <vt:lpstr>Arm</vt:lpstr>
      <vt:lpstr>Arm</vt:lpstr>
      <vt:lpstr>Supporter</vt:lpstr>
      <vt:lpstr>改进供弹</vt:lpstr>
      <vt:lpstr>嵌入式系统</vt:lpstr>
      <vt:lpstr>PowerPoint 演示文稿</vt:lpstr>
      <vt:lpstr>小组工作  What we have done</vt:lpstr>
      <vt:lpstr>小组工作  What we have done</vt:lpstr>
      <vt:lpstr>整理程序结构  comb the code</vt:lpstr>
      <vt:lpstr>整理程序结构  comb the code</vt:lpstr>
      <vt:lpstr>STM与Arduino的通信   communication between boards</vt:lpstr>
      <vt:lpstr>STM与Arduino的通信   communication between boards</vt:lpstr>
      <vt:lpstr>自动取块  automatically picking</vt:lpstr>
      <vt:lpstr>自动取块  automatically picking</vt:lpstr>
      <vt:lpstr>键盘操作的优化  simplified operation</vt:lpstr>
      <vt:lpstr>电机/舵机控制 control motors and servos</vt:lpstr>
      <vt:lpstr>发弹程序改进   improve shooting program</vt:lpstr>
      <vt:lpstr>STM32与电机涵道控制板之间的连接与控制 connection with motor controler </vt:lpstr>
      <vt:lpstr>PowerPoint 演示文稿</vt:lpstr>
      <vt:lpstr>PowerPoint 演示文稿</vt:lpstr>
      <vt:lpstr>20773</vt:lpstr>
      <vt:lpstr>软件/算法</vt:lpstr>
      <vt:lpstr>PowerPoint 演示文稿</vt:lpstr>
      <vt:lpstr>PowerPoint 演示文稿</vt:lpstr>
      <vt:lpstr>PowerPoint 演示文稿</vt:lpstr>
      <vt:lpstr>PowerPoint 演示文稿</vt:lpstr>
      <vt:lpstr>知识学习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</dc:creator>
  <cp:lastModifiedBy>Admin</cp:lastModifiedBy>
  <cp:revision>92</cp:revision>
  <dcterms:modified xsi:type="dcterms:W3CDTF">2017-07-28T05:59:49Z</dcterms:modified>
</cp:coreProperties>
</file>